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F820C31-D308-4A56-AED9-0DCEAF5AAEF7}" type="datetimeFigureOut">
              <a:rPr lang="sk-SK" smtClean="0"/>
              <a:t>19. 10. 2014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BAB6B1-02CB-4C41-B8AE-C11F06D4982D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7127800" cy="1728192"/>
          </a:xfrm>
        </p:spPr>
        <p:txBody>
          <a:bodyPr>
            <a:noAutofit/>
          </a:bodyPr>
          <a:lstStyle/>
          <a:p>
            <a:r>
              <a:rPr lang="sk-SK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Komunikácia</a:t>
            </a:r>
            <a:endParaRPr lang="sk-SK" sz="6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4" y="5301208"/>
            <a:ext cx="6839768" cy="1224136"/>
          </a:xfrm>
        </p:spPr>
        <p:txBody>
          <a:bodyPr/>
          <a:lstStyle/>
          <a:p>
            <a:r>
              <a:rPr lang="sk-SK" sz="4000" dirty="0" smtClean="0">
                <a:solidFill>
                  <a:schemeClr val="accent2">
                    <a:lumMod val="75000"/>
                  </a:schemeClr>
                </a:solidFill>
              </a:rPr>
              <a:t>Monika </a:t>
            </a:r>
            <a:r>
              <a:rPr lang="sk-SK" sz="4000" dirty="0" err="1" smtClean="0">
                <a:solidFill>
                  <a:schemeClr val="accent2">
                    <a:lumMod val="75000"/>
                  </a:schemeClr>
                </a:solidFill>
              </a:rPr>
              <a:t>Smoroňová</a:t>
            </a:r>
            <a:r>
              <a:rPr lang="sk-SK" sz="4000" dirty="0" smtClean="0">
                <a:solidFill>
                  <a:schemeClr val="accent2">
                    <a:lumMod val="75000"/>
                  </a:schemeClr>
                </a:solidFill>
              </a:rPr>
              <a:t>  6.A</a:t>
            </a:r>
            <a:endParaRPr lang="sk-SK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412" name="Picture 4" descr="http://www.gify.nou.cz/lid_mix_soubory/mix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1152128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87208" cy="1399032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</a:rPr>
              <a:t>Efektívna a neefektívna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Efektívna</a:t>
            </a:r>
            <a:r>
              <a:rPr lang="sk-SK" dirty="0" smtClean="0"/>
              <a:t> – realizuje sa spoluprácou oboch účastníkov komunikácie, ktorí sa snažia byť navzájom ústretoví a empatickí). Využíva spätnú väzbu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Neefektívna</a:t>
            </a:r>
            <a:r>
              <a:rPr lang="sk-SK" dirty="0" smtClean="0"/>
              <a:t> – účastníci komunikácie nespolupracujú, nie sú ústretoví a empatickí. Nevyužíva sa spätná väzba.</a:t>
            </a:r>
            <a:endParaRPr lang="sk-SK" dirty="0"/>
          </a:p>
        </p:txBody>
      </p:sp>
      <p:pic>
        <p:nvPicPr>
          <p:cNvPr id="18434" name="Picture 2" descr="http://www.gify.nou.cz/4us_lide_soubory/xx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84984"/>
            <a:ext cx="1714500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rdce 4"/>
          <p:cNvSpPr/>
          <p:nvPr/>
        </p:nvSpPr>
        <p:spPr>
          <a:xfrm>
            <a:off x="1043608" y="836712"/>
            <a:ext cx="6984776" cy="561662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6000" dirty="0" smtClean="0">
                <a:solidFill>
                  <a:schemeClr val="bg1"/>
                </a:solidFill>
              </a:rPr>
              <a:t>Ďakujem za pozornosť</a:t>
            </a:r>
            <a:endParaRPr lang="sk-SK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512168"/>
          </a:xfrm>
        </p:spPr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Komunikácia</a:t>
            </a:r>
            <a:r>
              <a:rPr lang="sk-SK" dirty="0" smtClean="0">
                <a:solidFill>
                  <a:srgbClr val="FFC000"/>
                </a:solidFill>
              </a:rPr>
              <a:t> môže byť: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sk-SK" sz="3100" dirty="0" smtClean="0"/>
              <a:t>výmena </a:t>
            </a:r>
            <a:r>
              <a:rPr lang="sk-SK" sz="3100" dirty="0" smtClean="0"/>
              <a:t>informácií, myšlienok, názorov a pocitov medzi živými bytosťami obyčajne prostredníctvom spoločnej sústavy </a:t>
            </a:r>
            <a:r>
              <a:rPr lang="sk-SK" sz="3100" dirty="0" smtClean="0"/>
              <a:t>symbolov: </a:t>
            </a:r>
          </a:p>
          <a:p>
            <a:pPr>
              <a:buFont typeface="Courier New" pitchFamily="49" charset="0"/>
              <a:buChar char="o"/>
            </a:pPr>
            <a:r>
              <a:rPr lang="sk-SK" sz="3100" dirty="0" smtClean="0"/>
              <a:t>v </a:t>
            </a:r>
            <a:r>
              <a:rPr lang="sk-SK" sz="3100" dirty="0" smtClean="0"/>
              <a:t>zoológii: prenos informácie medzi živočíchmi </a:t>
            </a:r>
            <a:r>
              <a:rPr lang="sk-SK" sz="3100" dirty="0" smtClean="0"/>
              <a:t>a </a:t>
            </a:r>
            <a:r>
              <a:rPr lang="sk-SK" sz="3100" dirty="0" err="1" smtClean="0"/>
              <a:t>ľudmi</a:t>
            </a:r>
            <a:r>
              <a:rPr lang="sk-SK" sz="3100" dirty="0" smtClean="0"/>
              <a:t>, pomocou vydávaných a prijímaných signálov, a to optických, zvukových, chemických, dotykových a prípadne aj </a:t>
            </a:r>
            <a:r>
              <a:rPr lang="sk-SK" sz="3100" dirty="0" smtClean="0"/>
              <a:t>elektrických.</a:t>
            </a:r>
          </a:p>
          <a:p>
            <a:pPr>
              <a:buFont typeface="Courier New" pitchFamily="49" charset="0"/>
              <a:buChar char="o"/>
            </a:pPr>
            <a:r>
              <a:rPr lang="sk-SK" sz="3100" dirty="0" smtClean="0"/>
              <a:t>v </a:t>
            </a:r>
            <a:r>
              <a:rPr lang="sk-SK" sz="3100" dirty="0" smtClean="0"/>
              <a:t>psychológii: sociálna interakcia, pri ktorej sa verbálne alebo neverbálne odovzdávajú informácie. </a:t>
            </a:r>
            <a:endParaRPr lang="sk-SK" sz="3100" dirty="0" smtClean="0"/>
          </a:p>
          <a:p>
            <a:pPr>
              <a:buFont typeface="Courier New" pitchFamily="49" charset="0"/>
              <a:buChar char="o"/>
            </a:pPr>
            <a:r>
              <a:rPr lang="sk-SK" sz="3100" dirty="0" smtClean="0"/>
              <a:t>v </a:t>
            </a:r>
            <a:r>
              <a:rPr lang="sk-SK" sz="3100" dirty="0" smtClean="0"/>
              <a:t>jazykovede: ústne alebo písomné sprostredkovanie </a:t>
            </a:r>
            <a:r>
              <a:rPr lang="sk-SK" sz="3100" dirty="0" smtClean="0"/>
              <a:t>informácií</a:t>
            </a:r>
            <a:r>
              <a:rPr lang="sk-SK" sz="3100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sk-SK" sz="3100" dirty="0" smtClean="0"/>
              <a:t>v informatike: odovzdávanie informácií medzi subsystémami sústav alebo medzi systémom a </a:t>
            </a:r>
            <a:r>
              <a:rPr lang="sk-SK" sz="3100" dirty="0" smtClean="0"/>
              <a:t>okolím.</a:t>
            </a:r>
            <a:endParaRPr lang="sk-SK" sz="3100" dirty="0" smtClean="0"/>
          </a:p>
          <a:p>
            <a:pPr>
              <a:buFont typeface="Courier New" pitchFamily="49" charset="0"/>
              <a:buChar char="o"/>
            </a:pPr>
            <a:r>
              <a:rPr lang="sk-SK" sz="3100" dirty="0" smtClean="0"/>
              <a:t>v stavebníctve: smerová stavba alebo zariadenie (pozemné, podzemné, dráhové, nadzemné, letecké, potrubné, vodné a telekomunikačné) slúžiace na dopravu látok (aj sypkých), kvapalín, plynov, energie, dopravných prostriedkov, ľudí, zvierat a prípadne aj na prenos </a:t>
            </a:r>
            <a:r>
              <a:rPr lang="sk-SK" sz="3100" dirty="0" smtClean="0"/>
              <a:t>správ. </a:t>
            </a:r>
          </a:p>
          <a:p>
            <a:endParaRPr lang="sk-SK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SKUTOČNÝ VÝZNAM OZNÁMENIA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396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verbálny </a:t>
            </a:r>
            <a:r>
              <a:rPr lang="sk-SK" dirty="0" smtClean="0"/>
              <a:t>alebo neverbálny obsah /čo sa hovorí/</a:t>
            </a:r>
          </a:p>
          <a:p>
            <a:r>
              <a:rPr lang="sk-SK" dirty="0" smtClean="0"/>
              <a:t>kontext situácie /za akých okolností sa hovorí/</a:t>
            </a:r>
          </a:p>
          <a:p>
            <a:r>
              <a:rPr lang="sk-SK" dirty="0" smtClean="0"/>
              <a:t>citový a hlasový prízvuk /akým \"tónom\" sa hovorí/</a:t>
            </a:r>
          </a:p>
          <a:p>
            <a:r>
              <a:rPr lang="sk-SK" dirty="0" smtClean="0"/>
              <a:t>mimická a pantomimická </a:t>
            </a:r>
            <a:r>
              <a:rPr lang="sk-SK" dirty="0" err="1" smtClean="0"/>
              <a:t>akcentácia</a:t>
            </a:r>
            <a:r>
              <a:rPr lang="sk-SK" dirty="0" smtClean="0"/>
              <a:t> /ako sa hovoriaci "tvári"/</a:t>
            </a:r>
          </a:p>
          <a:p>
            <a:r>
              <a:rPr lang="sk-SK" dirty="0" err="1" smtClean="0"/>
              <a:t>akcentácia</a:t>
            </a:r>
            <a:r>
              <a:rPr lang="sk-SK" dirty="0" smtClean="0"/>
              <a:t> konaním /čo sa pri hovorení robí/. </a:t>
            </a:r>
          </a:p>
          <a:p>
            <a:endParaRPr lang="sk-SK" dirty="0"/>
          </a:p>
        </p:txBody>
      </p:sp>
      <p:pic>
        <p:nvPicPr>
          <p:cNvPr id="3074" name="Picture 2" descr="http://www.gify.nou.cz/zeny1_soubory/16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692696"/>
            <a:ext cx="1093952" cy="87744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67494"/>
            <a:ext cx="7427168" cy="1399032"/>
          </a:xfrm>
        </p:spPr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Druhy komunikácie</a:t>
            </a:r>
            <a:endParaRPr lang="sk-SK" b="1" dirty="0">
              <a:solidFill>
                <a:srgbClr val="00B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  </a:t>
            </a:r>
            <a:endParaRPr lang="sk-SK" dirty="0" smtClean="0"/>
          </a:p>
          <a:p>
            <a:r>
              <a:rPr lang="sk-SK" dirty="0" smtClean="0"/>
              <a:t>  verbálna/neverbálna</a:t>
            </a:r>
          </a:p>
          <a:p>
            <a:r>
              <a:rPr lang="sk-SK" dirty="0" smtClean="0"/>
              <a:t>  priama/nepriame</a:t>
            </a:r>
          </a:p>
          <a:p>
            <a:r>
              <a:rPr lang="sk-SK" dirty="0" smtClean="0"/>
              <a:t>  bežná/oficiálna</a:t>
            </a:r>
          </a:p>
          <a:p>
            <a:r>
              <a:rPr lang="sk-SK" dirty="0" smtClean="0"/>
              <a:t>  monologická/dialogická</a:t>
            </a:r>
          </a:p>
          <a:p>
            <a:r>
              <a:rPr lang="sk-SK" dirty="0" smtClean="0"/>
              <a:t>  asertívna/devalvujúca</a:t>
            </a:r>
          </a:p>
          <a:p>
            <a:r>
              <a:rPr lang="sk-SK" dirty="0" smtClean="0"/>
              <a:t>  efektívna/neefektívna</a:t>
            </a:r>
          </a:p>
          <a:p>
            <a:endParaRPr lang="sk-SK" dirty="0"/>
          </a:p>
        </p:txBody>
      </p:sp>
      <p:pic>
        <p:nvPicPr>
          <p:cNvPr id="2050" name="Picture 2" descr="http://esslm.sk/tabula/sposoby_komunikac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3522559" cy="1921396"/>
          </a:xfrm>
          <a:prstGeom prst="rect">
            <a:avLst/>
          </a:prstGeom>
          <a:noFill/>
        </p:spPr>
      </p:pic>
      <p:pic>
        <p:nvPicPr>
          <p:cNvPr id="2052" name="Picture 4" descr="http://www.euporadna.sk/useruploads/images/panac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25" y="3789040"/>
            <a:ext cx="3190875" cy="2990850"/>
          </a:xfrm>
          <a:prstGeom prst="rect">
            <a:avLst/>
          </a:prstGeom>
          <a:noFill/>
        </p:spPr>
      </p:pic>
      <p:pic>
        <p:nvPicPr>
          <p:cNvPr id="2054" name="Picture 6" descr="http://www.kkvysociny.cz/modul_akce/images/znakovka1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32656"/>
            <a:ext cx="1428750" cy="15049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Verbálna a neverbálna komunikácia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C000"/>
                </a:solidFill>
              </a:rPr>
              <a:t>Verbálna</a:t>
            </a:r>
            <a:r>
              <a:rPr lang="sk-SK" dirty="0" smtClean="0"/>
              <a:t> – slovná komunikácia. Realizuje sa pomocou jazykových prostriedkov.</a:t>
            </a:r>
          </a:p>
          <a:p>
            <a:pPr>
              <a:buNone/>
            </a:pPr>
            <a:r>
              <a:rPr lang="sk-SK" dirty="0" smtClean="0"/>
              <a:t>    Delí </a:t>
            </a:r>
            <a:r>
              <a:rPr lang="sk-SK" dirty="0" smtClean="0"/>
              <a:t>sa na </a:t>
            </a:r>
            <a:r>
              <a:rPr lang="sk-SK" i="1" dirty="0" smtClean="0"/>
              <a:t>ústnu</a:t>
            </a:r>
            <a:r>
              <a:rPr lang="sk-SK" dirty="0" smtClean="0"/>
              <a:t> alebo </a:t>
            </a:r>
            <a:r>
              <a:rPr lang="sk-SK" i="1" dirty="0" smtClean="0"/>
              <a:t>písomnú</a:t>
            </a:r>
            <a:r>
              <a:rPr lang="sk-SK" i="1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b="1" dirty="0" smtClean="0">
                <a:solidFill>
                  <a:srgbClr val="FFC000"/>
                </a:solidFill>
              </a:rPr>
              <a:t>Neverbálna</a:t>
            </a:r>
            <a:r>
              <a:rPr lang="sk-SK" dirty="0" smtClean="0"/>
              <a:t> – neslovná komunikácia. </a:t>
            </a:r>
            <a:r>
              <a:rPr lang="sk-SK" dirty="0" smtClean="0"/>
              <a:t>Realizuje </a:t>
            </a:r>
            <a:r>
              <a:rPr lang="sk-SK" dirty="0" smtClean="0"/>
              <a:t>sa pomocou nejazykových prostriedkov, mimikou a gestami.</a:t>
            </a:r>
            <a:endParaRPr lang="sk-SK" dirty="0"/>
          </a:p>
        </p:txBody>
      </p:sp>
      <p:sp>
        <p:nvSpPr>
          <p:cNvPr id="23554" name="AutoShape 2" descr="data:image/jpeg;base64,/9j/4AAQSkZJRgABAQAAAQABAAD/2wCEAAkGBhEPDw8PDhAQFRAVFRMVERUUFhUQFRUQFRAXFRgWFBUXGyYeGBolGhIUHzAgIycpLy0uFh4xNTAqNSYrLCkBCQoKDgwNGA8PGiohHyQ0LikpNCk1LzU1KTUpLTUqNTIqKS0xKSwsLCwpNSkpKTApLiwtKi0sLCwpKTUsLCopKf/AABEIAKkA8AMBIgACEQEDEQH/xAAcAAEAAgMBAQEAAAAAAAAAAAAABgcEBQgCAQP/xABFEAABAwICBgUGCwcEAwAAAAABAAIDBBEFIQYHEhMxQSNRYXGBInJzkbKzCCQyQmKCoaKxwdEUM0NSg5O0FVOS0iXD8f/EABkBAQADAQEAAAAAAAAAAAAAAAABBAUDBv/EACsRAQACAgECBAUEAwAAAAAAAAABAwIRBBIxBSGB8FFxobHBQmFi4SJBQ//aAAwDAQACEQMRAD8Ao5ERSgRFJNFdXtfihvSQEx3sZX9HEPrniewXKCNor8wD4OMLQHYhVSPdzZABG3u23Aud6mqa0GqHB4ANmhjceuQvlP3jZQlyci7Jj0Lw9os2gox/Qi/6rxPoNhsgs/D6M/0Y2/aAEHHKLqjEtSuDzg2pd0euJ72fZct+xQLSL4OL2guw6qD+qOcBp8JGZE97R3qRSiLaY/ozVYfJuq2B8Tvm7Q8lwHNjhk4dxWrRAiIgIiICIiAiLZ4Bo1VYhJuqOB8r+eyPJaOt7jk0d5QaxFdejnwcXuAdiNUGdccADneMjsge5p71PcN1K4PBb4rvT1yve+/hcN+xEuV0XY0Gg2GxizMPox/Rjd9pC9yaF4e4WdQUZ/oRf9UHGyLrGv1Q4PODtUMbT1xF0R+6bKFY/wDBxgcC7D6qSN3JkwEjO4PaA5vqcgoNFJNKtXtfhZvVwHd3sJWdJEeryh8k9hsVG0QIiICIp7qZ0QbiOJNMzdqngbvZAcw5wdZjD2F2faGlBLNVWpUTMjrsVad26zoac5bTeIfNzseTefPqN6wQNja1kbWtY0ANa0BrWgcAAMgF7C+qEiIiAiIgIiIMHGcFgrYXQVUTJIncWuF8+sHi09ozXN2tLVTJhLv2inLpKFxsHHN0TjwZJ1g8neBz49PrFxPDY6mGWnnYHRSNLXtPNpH4879aDidFttK8Adh9bU0bzcxPLQf5mcWO8WkFalSgREQERbXRbAXV9bTUbDYyvDSeOyzi53g0E+CCW6rtVMmLP385dHQsdZzhk6Vw4sjvwHW7lwGfDpLBsDp6KFsFJEyOJvBrRa563Hi49pzX6YXhkVLBFTwNDYo2hrGjk0D7TzJ6yVlKEiIiAiIgIiIPzngbI1zHta5jgQ5rgHNIPEEHIhUZrV1KtiY+uwph2Ggumpxnst4l8POw5t9XUr3RBw6in2ufRBuHYk4wt2YKhu9jAyDXbVnsHYHZ25BwUBUoFevwaQ3YxM/P2qe/m7MtvtuqKVhaktLW0GJhkzg2CpaInk5Bsm1eNx7L3b9dEuoEXwL6oBERAREQEREBEWPX18dPFJPM4MijaXvceAa0XJQc06+g3/W5bcd1Btedsfpsqu1udL9IDiFfU1hBG9eS0H5sY8ljfBoC0ylAiIgKw9Q4b/rkO1x3U+z527P5XVeLb6I4+7D66mrGgndPBcB86M5Pb4tJQdlosbD8QjqIo54XB0UjQ9jhwLXC4KyVCRERAREQEREBES6Ck/hLBu7w0n5e3UW83Ziv9uyqJVh67tLW1+JGOF21DTNMTSMw6TavI4dlwG/UVeKUCIiC89VWupgZHQ4rJskWbDUuORbwDZjyI4bfDrtxN2seHAFpBBFwRmCDzBXD6lmiOs7EMLs2CbbhH8GW8kf1c7s+qQoS62RVHgXwi6OQAVsEsD+bmWnj7+Th6iprh2s3CagDd4hTC/KR+4Pqk2Sgk6LAix2meLsqadw7JGH8CsyOVrgHNILTwIIIPcQg9oiq3WbrfmwmY0sNFeQtDo5pXdG5p5sa3N1jcEEjMILIxLFIaWJ89RIyOJgu57zsgfqewZlc461dbTsUP7LSbTKFpub5OncDk5w5MHJvieQEO0k0vrMSk3lbO+S3yW/JYzzGDId/FaZAREUoEREBERBZOqrW07Cz+y1e0+hcbi2boXHi5g5tPNviOYPR2GYpDVRMnppWSROF2vYdoH9D2HMLihbnRvS+sw2TeUU747/Kb8pj/PYcj3ol2Siq3VlrgnxWcUk1F0gaXPmiPRtaOb2uzbc2AsTmVaSgEXiWUNBc4gNHEkgAd5KxJcdpmC76mnA7ZWD8SgzkUYxHWZhNOOkxCmPZG/fn1R7RUKx34RVHGCKKCad/Jz+gj7+bj6ggtp7w0EkgAZknIAdZVJ61NdTNiShwmTac67Zqlp8kDgWwnmfp8ByvxFcaW6z8QxS7Z5tiA/wYrxx/Wzu/6xKiSAiIpQIiICIiAiIgKR6J6wK7C3A0sx3d7uhf5cTu9t8j2tIPao4iDpnQzXjQ12zFVWpag5Weeicfoycu51u8rfaw9CIsYojCdkTNu+mk/lfbgSPmOsAfA8guSVL9DdadfhZa2OTeU44wS3cy30DxYe7LrBUJRfEMPkp5ZIJ2Fksbi17TxDgbH/6sdWjpzitBj8QraToMSjb01PJYb+JvOJ/B72jlk4i4tkFB9GtHjWSEF2zGwAvcMznwDe02PqK6YYZZ5Rjj3c7bMasJzznUQ0yKyJtAqUs2W7xruTtraz7QRY/YoFiuHPppnwycWniOBBzBHeF2u4tlMROXZV43Oq5MzGHePixERFWXRFl4Xhz6mZkMfFx4ngAMyT2AKew6BUoZsu3jnc3bWzn2ACw8bqzRxbLomceylyedVxpiM+8/BW6yKCgkqJY4IGF8sjg1jRxLibALY6S6PGjkaA7ajdcsccjlxDu0XHrU30FxWgwCI1tX02JSN6CnjsTBE4cZX8I3uHLNwbbLMrjnhlXlOOXdaqsxtwjPCdxK59Xeg8eD0Qi8kzus+pk/mfbgD/I25A8TzK0OmevGhodqKmIqqgZWYeiafpScD3Nv4Kl9MtalfihcySTdU54QRXay30zxee/LsChy5uiSaW6wa7FHE1Ux3d7thZdkTc/5fnHtdcqNoilAiIgIiICIiAiIgIiICIiAiIgIiIAKmurquaDNASA9xa5n0rAggdvA+tR7RzCm1VQ2F7nBpDiS21/Jbfmpe3V3CCCJpwRwI2QQezJaHDqt6otwjcQyfEb6OiaLJmJnz7JSqw0zrmTVbzGQWtDWXHAlvEjxy8FNZtGHPZsPrast4EbTcx25ZrAGriD/AHZvufotDl4XXYxjjjr1hkcCzj8bOc889z2jUSrxF+tVFsSPYPmuc31OI/JKaLbexp+c5o9ZA/NYGvPT1m41tuNDa5kNYwyEBrg5lzwBcMifH8VZ6ix1cQf7s33P0WfDow5jNhlbVhvIBzch2ZZLf4mFtOM45Y79YeT59nH5OcWY5ant5xLRaxK5p3MAIL2lz3fRuAAD2nM+pQsqw36u4SSTNOScyTskk9uSh+keFNpah0LHOc0BpBda+bb8ln8yq3qm3ONRLX8Nvo6IormZmPPs1aIiz2sIiICIiAiIgIiICIiAiIgIiICIiAiIgkegAvXx+bJ7BVl08hc+ZpA8hwaO0GNrs/8Akq31di+IR+ZJ7sqzKFnS1fpG/wCPGtvgZaq9fw814rhu/f8AGPu97tfiyS8zo7CwYx9+d3Pe233B61sN2sOKP42/0MPvplfnLsyca41KlcS/fzekf7ZTDv30Xns9sL7in7+b0kntlfMN/fw+kZ7YXmP1vb/8/Rc0jyJmx2FiyR1+d2vYLffPqX7bteZo/jUfop/ewrM3a9PGXnLxE1xqGuqJC10LQB5by09gEbnZf8VWmsAWr3+ZH7AVn10fS0vpXe4kVZ6xR/5B/mR+wFQ5+W6vWPs1vCsNXxP8Z+6MoiLEelEREBERAREQEREBERAREQEREBERAREQSnVq2+Ix+ZL7sq0aGPpav0rP8eNUTBUOjcHRuc1w4FpLSPEK2tVkjpKOZ73Oc4zuuXEuJ6OPiStHh2/o9foyPEKN7s/aI+qU7tYcMfxuTL+DD76ZZkMpdNPGbWYIi3r8tjib+oKutalXJDVwGKR7CYM9hxbe0z+Nldtu6Mer38GbRx5sz6O24/tCMWHxif0kntlfMLHTw+kj9sLGJvmeKA2zCwt+e3p9f46X3PH8bjy/gz+9hWXu1XOquskmq597I99oDbbcX2vMzhcqxp5S2aCMWs/e7XX5DARbxK3aruvHq9/B5m/jzXn0d9R/bCr4+lpPSu/x5FV+sptsRk8yL3YU11pSOjoonsc5rhOyxaS0jo38CFUk9Q+RxdI5znHiXEuPrKpcy39Hq0fD6Nat/aY+r80RFnNcREQEREBERAREQEREBERAREQEREBERAVw6n2XoJfTv93GqeVz6mW3oJrcf2h1/wC0xWeLOrFTmRupJKRnxqr7qb3b1WmuRtqum9B/7Xq0qJt6ysAtcNprjmOjfxCrDXULVlMOe4z/ALz1avndU+/9qXFx1dHy/CvERFmNhP8AU429ZUegPvmKzKuP41Sd1T7pqrbUuPjtQOe4Nv7zFaFa21XRA8SKmw5nom8AtKidVR8/yyOVju6fl+EP1vNtQR+nZ7t6p1XRrlbbD4r8TOy39t6pdVuVO7FzhxqoREVZbEREBERAREQEREBERAREQEREBERAREQFvsAqSyN1iRd2dja+QWhWfQzbLSO38l1qy6ctuF+PVhpvIqwiSRwJBIZc3IJsDxPNafH5dqRpJudnMnM8SvQqM3Hu/BYdfJtOHd+a62Z7w04U1dNm/fZjIiKqvNngE2zI5wNjs5EZHiFuJawmSNxJuNuxJuRdvIqO0Emy4ns/NZjqjNp7/wAFarz1hpRuq6rJn32ZWP1JfG25Js7K5vbIrQLPrprtA7fyWAuVuXVlt34+PThoREXJ3EREBERAREQEREBERAREQEREBERAREQfQV9EhXlEHvelfN4V5RNmhERB63hX3eleETZp6MhXwm6+Ig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3556" name="Picture 4" descr="http://www.gify.nou.cz/zeny1_soubory/16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6650" y="2852936"/>
            <a:ext cx="1657350" cy="1209676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67494"/>
            <a:ext cx="7427168" cy="1399032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Priama a nepriama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2060"/>
                </a:solidFill>
              </a:rPr>
              <a:t>Priama</a:t>
            </a:r>
            <a:r>
              <a:rPr lang="sk-SK" sz="2800" dirty="0" smtClean="0"/>
              <a:t> – obaja účastníci sú v priamom kontakte, spätnou väzbou zisťujú, či informácii toho druhého  porozumeli správne. Je často spontánna, nepripravená</a:t>
            </a:r>
            <a:r>
              <a:rPr lang="sk-SK" sz="2800" dirty="0" smtClean="0"/>
              <a:t>.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002060"/>
                </a:solidFill>
              </a:rPr>
              <a:t>Nepriama</a:t>
            </a:r>
            <a:r>
              <a:rPr lang="sk-SK" sz="2800" dirty="0" smtClean="0">
                <a:solidFill>
                  <a:srgbClr val="002060"/>
                </a:solidFill>
              </a:rPr>
              <a:t> </a:t>
            </a:r>
            <a:r>
              <a:rPr lang="sk-SK" sz="2800" dirty="0" smtClean="0"/>
              <a:t>– účastníci komunikácie nie sú v tej istej chvíli na tom istom mieste, dorozumievajú sa nepriamo (napr. list)</a:t>
            </a:r>
            <a:endParaRPr lang="sk-SK" sz="2800" dirty="0"/>
          </a:p>
        </p:txBody>
      </p:sp>
      <p:pic>
        <p:nvPicPr>
          <p:cNvPr id="22530" name="Picture 2" descr="http://www.gify.nou.cz/4us_lide_soubory/kuk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3148">
            <a:off x="7584139" y="533852"/>
            <a:ext cx="1181100" cy="119062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67494"/>
            <a:ext cx="7499176" cy="1399032"/>
          </a:xfrm>
        </p:spPr>
        <p:txBody>
          <a:bodyPr/>
          <a:lstStyle/>
          <a:p>
            <a:r>
              <a:rPr lang="sk-SK" b="1" dirty="0" smtClean="0">
                <a:solidFill>
                  <a:srgbClr val="7030A0"/>
                </a:solidFill>
              </a:rPr>
              <a:t>Bežná a oficiálna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tx2">
                    <a:lumMod val="10000"/>
                  </a:schemeClr>
                </a:solidFill>
              </a:rPr>
              <a:t>Bežná</a:t>
            </a:r>
            <a:r>
              <a:rPr lang="sk-SK" sz="28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sk-SK" sz="2800" dirty="0" smtClean="0"/>
              <a:t>– odohráva sa v súkromnej sfére, účastníci využívajú napr. nespisovné slová, slangové výrazy, nedokončené vety</a:t>
            </a:r>
            <a:r>
              <a:rPr lang="sk-SK" sz="2800" dirty="0" smtClean="0"/>
              <a:t>.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chemeClr val="tx2">
                    <a:lumMod val="10000"/>
                  </a:schemeClr>
                </a:solidFill>
              </a:rPr>
              <a:t>Oficiálna</a:t>
            </a:r>
            <a:r>
              <a:rPr lang="sk-SK" sz="2800" dirty="0" smtClean="0"/>
              <a:t> – realizuje sa vo verejnej sfére, napr. v štátnej správe, v škole. Mala by prísne využívať spisovný jazyk, zdvorilostné formulky, odborné názvy.</a:t>
            </a:r>
            <a:endParaRPr lang="sk-SK" sz="2800" dirty="0"/>
          </a:p>
        </p:txBody>
      </p:sp>
      <p:pic>
        <p:nvPicPr>
          <p:cNvPr id="21506" name="Picture 2" descr="http://www.gify.nou.cz/lid_skola_soubory/s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229200"/>
            <a:ext cx="205740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Monologická a dialogická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Monologická</a:t>
            </a:r>
            <a:r>
              <a:rPr lang="sk-SK" dirty="0" smtClean="0"/>
              <a:t> – komunikačná situácia je stála, hovorí iba jeden človek, chýba verbálna spätná väzba. V priebehu komunikácie sa nestriedajú komunikačné roly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Dialogická</a:t>
            </a:r>
            <a:r>
              <a:rPr lang="sk-SK" dirty="0" smtClean="0"/>
              <a:t> – komunikujú najmenej dvaja účastníci, komunikačné roly sa striedajú.</a:t>
            </a:r>
            <a:endParaRPr lang="sk-SK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</a:rPr>
              <a:t>Asertívna a devalvujúca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b="1" dirty="0" smtClean="0">
                <a:solidFill>
                  <a:srgbClr val="9999FF"/>
                </a:solidFill>
              </a:rPr>
              <a:t>Asertívna</a:t>
            </a:r>
            <a:r>
              <a:rPr lang="sk-SK" sz="2800" dirty="0" smtClean="0"/>
              <a:t> – realizuje sa využitím asertívnych postupov – autor si cení seba samého ako osobnosť, presadzuje svoj názor, postoj, ale zároveň neuráža, toleruje iných </a:t>
            </a:r>
            <a:r>
              <a:rPr lang="sk-SK" sz="2800" dirty="0" err="1" smtClean="0"/>
              <a:t>komunikantov</a:t>
            </a:r>
            <a:r>
              <a:rPr lang="sk-SK" sz="2800" dirty="0" smtClean="0"/>
              <a:t>.</a:t>
            </a:r>
          </a:p>
          <a:p>
            <a:endParaRPr lang="sk-SK" sz="2800" dirty="0" smtClean="0"/>
          </a:p>
          <a:p>
            <a:r>
              <a:rPr lang="sk-SK" sz="2800" b="1" dirty="0" smtClean="0">
                <a:solidFill>
                  <a:srgbClr val="9999FF"/>
                </a:solidFill>
              </a:rPr>
              <a:t>Devalvujúca</a:t>
            </a:r>
            <a:r>
              <a:rPr lang="sk-SK" sz="2800" dirty="0" smtClean="0">
                <a:solidFill>
                  <a:srgbClr val="9999FF"/>
                </a:solidFill>
              </a:rPr>
              <a:t> </a:t>
            </a:r>
            <a:r>
              <a:rPr lang="sk-SK" sz="2800" dirty="0" smtClean="0"/>
              <a:t>– realizuje sa bez uplatnenia zdvorilostného princípu a často je sprevádzaná agresivitou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</TotalTime>
  <Words>220</Words>
  <Application>Microsoft Office PowerPoint</Application>
  <PresentationFormat>Prezentácia na obrazovke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Nadšenie</vt:lpstr>
      <vt:lpstr>Komunikácia</vt:lpstr>
      <vt:lpstr>Komunikácia môže byť:</vt:lpstr>
      <vt:lpstr>SKUTOČNÝ VÝZNAM OZNÁMENIA :</vt:lpstr>
      <vt:lpstr>Druhy komunikácie</vt:lpstr>
      <vt:lpstr>Verbálna a neverbálna komunikácia</vt:lpstr>
      <vt:lpstr>Priama a nepriama</vt:lpstr>
      <vt:lpstr>Bežná a oficiálna</vt:lpstr>
      <vt:lpstr>Monologická a dialogická</vt:lpstr>
      <vt:lpstr>Asertívna a devalvujúca</vt:lpstr>
      <vt:lpstr>Efektívna a neefektívna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Komunikácia</dc:title>
  <dc:creator>Ivana Stana</dc:creator>
  <cp:lastModifiedBy>Ivana Stana</cp:lastModifiedBy>
  <cp:revision>14</cp:revision>
  <dcterms:created xsi:type="dcterms:W3CDTF">2014-10-19T11:59:59Z</dcterms:created>
  <dcterms:modified xsi:type="dcterms:W3CDTF">2014-10-19T14:14:38Z</dcterms:modified>
</cp:coreProperties>
</file>