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9" name="Podnadpis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28" name="Nadpis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sk-SK" smtClean="0"/>
              <a:t>Kliknite sem a upravte štýl predlohy nadpisov.</a:t>
            </a:r>
            <a:endParaRPr kumimoji="0" lang="en-US"/>
          </a:p>
        </p:txBody>
      </p:sp>
      <p:cxnSp>
        <p:nvCxnSpPr>
          <p:cNvPr id="8" name="Rovná spojnica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Rovná spojnica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á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Zástupný symbol dátumu 14"/>
          <p:cNvSpPr>
            <a:spLocks noGrp="1"/>
          </p:cNvSpPr>
          <p:nvPr>
            <p:ph type="dt" sz="half" idx="10"/>
          </p:nvPr>
        </p:nvSpPr>
        <p:spPr/>
        <p:txBody>
          <a:bodyPr/>
          <a:lstStyle/>
          <a:p>
            <a:fld id="{5CFE26A4-D662-4A0E-89B8-65D6B8FCF9E9}" type="datetimeFigureOut">
              <a:rPr lang="sk-SK" smtClean="0"/>
              <a:t>29. 11. 2014</a:t>
            </a:fld>
            <a:endParaRPr lang="sk-SK"/>
          </a:p>
        </p:txBody>
      </p:sp>
      <p:sp>
        <p:nvSpPr>
          <p:cNvPr id="16" name="Zástupný symbol čísla snímky 15"/>
          <p:cNvSpPr>
            <a:spLocks noGrp="1"/>
          </p:cNvSpPr>
          <p:nvPr>
            <p:ph type="sldNum" sz="quarter" idx="11"/>
          </p:nvPr>
        </p:nvSpPr>
        <p:spPr/>
        <p:txBody>
          <a:bodyPr/>
          <a:lstStyle/>
          <a:p>
            <a:fld id="{83F62039-54EB-4D75-9CE1-7DE55F19446A}" type="slidenum">
              <a:rPr lang="sk-SK" smtClean="0"/>
              <a:t>‹#›</a:t>
            </a:fld>
            <a:endParaRPr lang="sk-SK"/>
          </a:p>
        </p:txBody>
      </p:sp>
      <p:sp>
        <p:nvSpPr>
          <p:cNvPr id="17" name="Zástupný symbol päty 16"/>
          <p:cNvSpPr>
            <a:spLocks noGrp="1"/>
          </p:cNvSpPr>
          <p:nvPr>
            <p:ph type="ftr" sz="quarter" idx="12"/>
          </p:nvPr>
        </p:nvSpPr>
        <p:spPr/>
        <p:txBody>
          <a:bodyPr/>
          <a:lstStyle/>
          <a:p>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5CFE26A4-D662-4A0E-89B8-65D6B8FCF9E9}" type="datetimeFigureOut">
              <a:rPr lang="sk-SK" smtClean="0"/>
              <a:t>29. 11. 2014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83F62039-54EB-4D75-9CE1-7DE55F19446A}"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5CFE26A4-D662-4A0E-89B8-65D6B8FCF9E9}" type="datetimeFigureOut">
              <a:rPr lang="sk-SK" smtClean="0"/>
              <a:t>29. 11. 2014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83F62039-54EB-4D75-9CE1-7DE55F19446A}"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9" name="Zástupný symbol obsahu 8"/>
          <p:cNvSpPr>
            <a:spLocks noGrp="1"/>
          </p:cNvSpPr>
          <p:nvPr>
            <p:ph idx="1"/>
          </p:nvPr>
        </p:nvSpPr>
        <p:spPr>
          <a:xfrm>
            <a:off x="457200" y="1524000"/>
            <a:ext cx="8229600"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4" name="Zástupný symbol dátumu 13"/>
          <p:cNvSpPr>
            <a:spLocks noGrp="1"/>
          </p:cNvSpPr>
          <p:nvPr>
            <p:ph type="dt" sz="half" idx="14"/>
          </p:nvPr>
        </p:nvSpPr>
        <p:spPr/>
        <p:txBody>
          <a:bodyPr/>
          <a:lstStyle/>
          <a:p>
            <a:fld id="{5CFE26A4-D662-4A0E-89B8-65D6B8FCF9E9}" type="datetimeFigureOut">
              <a:rPr lang="sk-SK" smtClean="0"/>
              <a:t>29. 11. 2014</a:t>
            </a:fld>
            <a:endParaRPr lang="sk-SK"/>
          </a:p>
        </p:txBody>
      </p:sp>
      <p:sp>
        <p:nvSpPr>
          <p:cNvPr id="15" name="Zástupný symbol čísla snímky 14"/>
          <p:cNvSpPr>
            <a:spLocks noGrp="1"/>
          </p:cNvSpPr>
          <p:nvPr>
            <p:ph type="sldNum" sz="quarter" idx="15"/>
          </p:nvPr>
        </p:nvSpPr>
        <p:spPr/>
        <p:txBody>
          <a:bodyPr/>
          <a:lstStyle>
            <a:lvl1pPr algn="ctr">
              <a:defRPr/>
            </a:lvl1pPr>
          </a:lstStyle>
          <a:p>
            <a:fld id="{83F62039-54EB-4D75-9CE1-7DE55F19446A}" type="slidenum">
              <a:rPr lang="sk-SK" smtClean="0"/>
              <a:t>‹#›</a:t>
            </a:fld>
            <a:endParaRPr lang="sk-SK"/>
          </a:p>
        </p:txBody>
      </p:sp>
      <p:sp>
        <p:nvSpPr>
          <p:cNvPr id="16" name="Zástupný symbol päty 15"/>
          <p:cNvSpPr>
            <a:spLocks noGrp="1"/>
          </p:cNvSpPr>
          <p:nvPr>
            <p:ph type="ftr" sz="quarter" idx="16"/>
          </p:nvPr>
        </p:nvSpPr>
        <p:spPr/>
        <p:txBody>
          <a:bodyPr/>
          <a:lstStyle/>
          <a:p>
            <a:endParaRPr lang="sk-SK"/>
          </a:p>
        </p:txBody>
      </p:sp>
      <p:sp>
        <p:nvSpPr>
          <p:cNvPr id="17" name="Nadpis 16"/>
          <p:cNvSpPr>
            <a:spLocks noGrp="1"/>
          </p:cNvSpPr>
          <p:nvPr>
            <p:ph type="title"/>
          </p:nvPr>
        </p:nvSpPr>
        <p:spPr/>
        <p:txBody>
          <a:bodyPr rtlCol="0" anchor="b" anchorCtr="0"/>
          <a:lstStyle/>
          <a:p>
            <a:r>
              <a:rPr kumimoji="0" lang="sk-SK" smtClean="0"/>
              <a:t>Kliknite sem a upravte štýl predlohy nadpisov.</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4" name="Zástupný symbol dátumu 3"/>
          <p:cNvSpPr>
            <a:spLocks noGrp="1"/>
          </p:cNvSpPr>
          <p:nvPr>
            <p:ph type="dt" sz="half" idx="10"/>
          </p:nvPr>
        </p:nvSpPr>
        <p:spPr/>
        <p:txBody>
          <a:bodyPr/>
          <a:lstStyle/>
          <a:p>
            <a:fld id="{5CFE26A4-D662-4A0E-89B8-65D6B8FCF9E9}" type="datetimeFigureOut">
              <a:rPr lang="sk-SK" smtClean="0"/>
              <a:t>29. 11. 2014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83F62039-54EB-4D75-9CE1-7DE55F19446A}" type="slidenum">
              <a:rPr lang="sk-SK" smtClean="0"/>
              <a:t>‹#›</a:t>
            </a:fld>
            <a:endParaRPr lang="sk-SK"/>
          </a:p>
        </p:txBody>
      </p:sp>
      <p:sp>
        <p:nvSpPr>
          <p:cNvPr id="2" name="Nadpis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cxnSp>
        <p:nvCxnSpPr>
          <p:cNvPr id="7" name="Rovná spojnica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Zástupný symbol dátumu 4"/>
          <p:cNvSpPr>
            <a:spLocks noGrp="1"/>
          </p:cNvSpPr>
          <p:nvPr>
            <p:ph type="dt" sz="half" idx="10"/>
          </p:nvPr>
        </p:nvSpPr>
        <p:spPr/>
        <p:txBody>
          <a:bodyPr/>
          <a:lstStyle/>
          <a:p>
            <a:fld id="{5CFE26A4-D662-4A0E-89B8-65D6B8FCF9E9}" type="datetimeFigureOut">
              <a:rPr lang="sk-SK" smtClean="0"/>
              <a:t>29. 11. 2014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83F62039-54EB-4D75-9CE1-7DE55F19446A}" type="slidenum">
              <a:rPr lang="sk-SK" smtClean="0"/>
              <a:t>‹#›</a:t>
            </a:fld>
            <a:endParaRPr lang="sk-SK"/>
          </a:p>
        </p:txBody>
      </p:sp>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11" name="Zástupný symbol obsahu 10"/>
          <p:cNvSpPr>
            <a:spLocks noGrp="1"/>
          </p:cNvSpPr>
          <p:nvPr>
            <p:ph sz="half" idx="1"/>
          </p:nvPr>
        </p:nvSpPr>
        <p:spPr>
          <a:xfrm>
            <a:off x="457200" y="1524000"/>
            <a:ext cx="4059936"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3" name="Zástupný symbol obsahu 12"/>
          <p:cNvSpPr>
            <a:spLocks noGrp="1"/>
          </p:cNvSpPr>
          <p:nvPr>
            <p:ph sz="half" idx="2"/>
          </p:nvPr>
        </p:nvSpPr>
        <p:spPr>
          <a:xfrm>
            <a:off x="4648200" y="1524000"/>
            <a:ext cx="4059936"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9" name="Zástupný symbol čísla snímky 8"/>
          <p:cNvSpPr>
            <a:spLocks noGrp="1"/>
          </p:cNvSpPr>
          <p:nvPr>
            <p:ph type="sldNum" sz="quarter" idx="12"/>
          </p:nvPr>
        </p:nvSpPr>
        <p:spPr/>
        <p:txBody>
          <a:bodyPr/>
          <a:lstStyle/>
          <a:p>
            <a:fld id="{83F62039-54EB-4D75-9CE1-7DE55F19446A}" type="slidenum">
              <a:rPr lang="sk-SK" smtClean="0"/>
              <a:t>‹#›</a:t>
            </a:fld>
            <a:endParaRPr lang="sk-SK"/>
          </a:p>
        </p:txBody>
      </p:sp>
      <p:sp>
        <p:nvSpPr>
          <p:cNvPr id="8" name="Zástupný symbol päty 7"/>
          <p:cNvSpPr>
            <a:spLocks noGrp="1"/>
          </p:cNvSpPr>
          <p:nvPr>
            <p:ph type="ftr" sz="quarter" idx="11"/>
          </p:nvPr>
        </p:nvSpPr>
        <p:spPr/>
        <p:txBody>
          <a:bodyPr/>
          <a:lstStyle/>
          <a:p>
            <a:endParaRPr lang="sk-SK"/>
          </a:p>
        </p:txBody>
      </p:sp>
      <p:sp>
        <p:nvSpPr>
          <p:cNvPr id="7" name="Zástupný symbol dátumu 6"/>
          <p:cNvSpPr>
            <a:spLocks noGrp="1"/>
          </p:cNvSpPr>
          <p:nvPr>
            <p:ph type="dt" sz="half" idx="10"/>
          </p:nvPr>
        </p:nvSpPr>
        <p:spPr/>
        <p:txBody>
          <a:bodyPr/>
          <a:lstStyle/>
          <a:p>
            <a:fld id="{5CFE26A4-D662-4A0E-89B8-65D6B8FCF9E9}" type="datetimeFigureOut">
              <a:rPr lang="sk-SK" smtClean="0"/>
              <a:t>29. 11. 2014</a:t>
            </a:fld>
            <a:endParaRPr lang="sk-SK"/>
          </a:p>
        </p:txBody>
      </p:sp>
      <p:sp>
        <p:nvSpPr>
          <p:cNvPr id="3" name="Zástupný symbol text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32" name="Zástupný symbol obsahu 31"/>
          <p:cNvSpPr>
            <a:spLocks noGrp="1"/>
          </p:cNvSpPr>
          <p:nvPr>
            <p:ph sz="half" idx="2"/>
          </p:nvPr>
        </p:nvSpPr>
        <p:spPr>
          <a:xfrm>
            <a:off x="457200" y="2201896"/>
            <a:ext cx="4038600" cy="3913632"/>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34" name="Zástupný symbol obsahu 33"/>
          <p:cNvSpPr>
            <a:spLocks noGrp="1"/>
          </p:cNvSpPr>
          <p:nvPr>
            <p:ph sz="quarter" idx="4"/>
          </p:nvPr>
        </p:nvSpPr>
        <p:spPr>
          <a:xfrm>
            <a:off x="4649788" y="2201896"/>
            <a:ext cx="4038600" cy="3913632"/>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 name="Nadpis 1"/>
          <p:cNvSpPr>
            <a:spLocks noGrp="1"/>
          </p:cNvSpPr>
          <p:nvPr>
            <p:ph type="title"/>
          </p:nvPr>
        </p:nvSpPr>
        <p:spPr>
          <a:xfrm>
            <a:off x="457200" y="155448"/>
            <a:ext cx="8229600" cy="1143000"/>
          </a:xfrm>
        </p:spPr>
        <p:txBody>
          <a:bodyPr anchor="b" anchorCtr="0"/>
          <a:lstStyle>
            <a:lvl1pPr>
              <a:defRPr/>
            </a:lvl1pPr>
          </a:lstStyle>
          <a:p>
            <a:r>
              <a:rPr kumimoji="0" lang="sk-SK" smtClean="0"/>
              <a:t>Kliknite sem a upravte štýl predlohy nadpisov.</a:t>
            </a:r>
            <a:endParaRPr kumimoji="0" lang="en-US"/>
          </a:p>
        </p:txBody>
      </p:sp>
      <p:sp>
        <p:nvSpPr>
          <p:cNvPr id="12" name="Zástupný symbol text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cxnSp>
        <p:nvCxnSpPr>
          <p:cNvPr id="10" name="Rovná spojnica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Rovná spojnica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3" name="Zástupný symbol dátumu 2"/>
          <p:cNvSpPr>
            <a:spLocks noGrp="1"/>
          </p:cNvSpPr>
          <p:nvPr>
            <p:ph type="dt" sz="half" idx="10"/>
          </p:nvPr>
        </p:nvSpPr>
        <p:spPr/>
        <p:txBody>
          <a:bodyPr/>
          <a:lstStyle/>
          <a:p>
            <a:fld id="{5CFE26A4-D662-4A0E-89B8-65D6B8FCF9E9}" type="datetimeFigureOut">
              <a:rPr lang="sk-SK" smtClean="0"/>
              <a:t>29. 11. 2014</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83F62039-54EB-4D75-9CE1-7DE55F19446A}" type="slidenum">
              <a:rPr lang="sk-SK" smtClean="0"/>
              <a:t>‹#›</a:t>
            </a:fld>
            <a:endParaRPr lang="sk-SK"/>
          </a:p>
        </p:txBody>
      </p:sp>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5CFE26A4-D662-4A0E-89B8-65D6B8FCF9E9}" type="datetimeFigureOut">
              <a:rPr lang="sk-SK" smtClean="0"/>
              <a:t>29. 11. 2014</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83F62039-54EB-4D75-9CE1-7DE55F19446A}"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29" name="Zástupný symbol obsahu 28"/>
          <p:cNvSpPr>
            <a:spLocks noGrp="1"/>
          </p:cNvSpPr>
          <p:nvPr>
            <p:ph sz="quarter" idx="1"/>
          </p:nvPr>
        </p:nvSpPr>
        <p:spPr>
          <a:xfrm>
            <a:off x="457200" y="457200"/>
            <a:ext cx="6248400" cy="5715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3" name="Zástupný symbol text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31" name="Nadpis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sk-SK" smtClean="0"/>
              <a:t>Kliknite sem a upravte štýl predlohy nadpisov.</a:t>
            </a:r>
            <a:endParaRPr kumimoji="0" lang="en-US"/>
          </a:p>
        </p:txBody>
      </p:sp>
      <p:sp>
        <p:nvSpPr>
          <p:cNvPr id="8" name="Zástupný symbol dátumu 7"/>
          <p:cNvSpPr>
            <a:spLocks noGrp="1"/>
          </p:cNvSpPr>
          <p:nvPr>
            <p:ph type="dt" sz="half" idx="14"/>
          </p:nvPr>
        </p:nvSpPr>
        <p:spPr/>
        <p:txBody>
          <a:bodyPr/>
          <a:lstStyle/>
          <a:p>
            <a:fld id="{5CFE26A4-D662-4A0E-89B8-65D6B8FCF9E9}" type="datetimeFigureOut">
              <a:rPr lang="sk-SK" smtClean="0"/>
              <a:t>29. 11. 2014</a:t>
            </a:fld>
            <a:endParaRPr lang="sk-SK"/>
          </a:p>
        </p:txBody>
      </p:sp>
      <p:sp>
        <p:nvSpPr>
          <p:cNvPr id="9" name="Zástupný symbol čísla snímky 8"/>
          <p:cNvSpPr>
            <a:spLocks noGrp="1"/>
          </p:cNvSpPr>
          <p:nvPr>
            <p:ph type="sldNum" sz="quarter" idx="15"/>
          </p:nvPr>
        </p:nvSpPr>
        <p:spPr/>
        <p:txBody>
          <a:bodyPr/>
          <a:lstStyle/>
          <a:p>
            <a:fld id="{83F62039-54EB-4D75-9CE1-7DE55F19446A}" type="slidenum">
              <a:rPr lang="sk-SK" smtClean="0"/>
              <a:t>‹#›</a:t>
            </a:fld>
            <a:endParaRPr lang="sk-SK"/>
          </a:p>
        </p:txBody>
      </p:sp>
      <p:sp>
        <p:nvSpPr>
          <p:cNvPr id="10" name="Zástupný symbol päty 9"/>
          <p:cNvSpPr>
            <a:spLocks noGrp="1"/>
          </p:cNvSpPr>
          <p:nvPr>
            <p:ph type="ftr" sz="quarter" idx="16"/>
          </p:nvPr>
        </p:nvSpPr>
        <p:spPr/>
        <p:txBody>
          <a:bodyPr/>
          <a:lstStyle/>
          <a:p>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sk-SK" smtClean="0"/>
              <a:t>Kliknite sem a upravte štýl predlohy nadpisov.</a:t>
            </a:r>
            <a:endParaRPr kumimoji="0" lang="en-US"/>
          </a:p>
        </p:txBody>
      </p:sp>
      <p:sp>
        <p:nvSpPr>
          <p:cNvPr id="3" name="Zástupný symbol obrázka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sk-SK" smtClean="0"/>
              <a:t>Ak chcete pridať obrázok, kliknite na ikonu</a:t>
            </a:r>
            <a:endParaRPr kumimoji="0" lang="en-US"/>
          </a:p>
        </p:txBody>
      </p:sp>
      <p:sp>
        <p:nvSpPr>
          <p:cNvPr id="4" name="Zástupný symbol text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
        <p:nvSpPr>
          <p:cNvPr id="8" name="Zástupný symbol dátumu 7"/>
          <p:cNvSpPr>
            <a:spLocks noGrp="1"/>
          </p:cNvSpPr>
          <p:nvPr>
            <p:ph type="dt" sz="half" idx="10"/>
          </p:nvPr>
        </p:nvSpPr>
        <p:spPr/>
        <p:txBody>
          <a:bodyPr/>
          <a:lstStyle/>
          <a:p>
            <a:fld id="{5CFE26A4-D662-4A0E-89B8-65D6B8FCF9E9}" type="datetimeFigureOut">
              <a:rPr lang="sk-SK" smtClean="0"/>
              <a:t>29. 11. 2014</a:t>
            </a:fld>
            <a:endParaRPr lang="sk-SK"/>
          </a:p>
        </p:txBody>
      </p:sp>
      <p:sp>
        <p:nvSpPr>
          <p:cNvPr id="9" name="Zástupný symbol čísla snímky 8"/>
          <p:cNvSpPr>
            <a:spLocks noGrp="1"/>
          </p:cNvSpPr>
          <p:nvPr>
            <p:ph type="sldNum" sz="quarter" idx="11"/>
          </p:nvPr>
        </p:nvSpPr>
        <p:spPr/>
        <p:txBody>
          <a:bodyPr/>
          <a:lstStyle/>
          <a:p>
            <a:fld id="{83F62039-54EB-4D75-9CE1-7DE55F19446A}" type="slidenum">
              <a:rPr lang="sk-SK" smtClean="0"/>
              <a:t>‹#›</a:t>
            </a:fld>
            <a:endParaRPr lang="sk-SK"/>
          </a:p>
        </p:txBody>
      </p:sp>
      <p:sp>
        <p:nvSpPr>
          <p:cNvPr id="10" name="Zástupný symbol päty 9"/>
          <p:cNvSpPr>
            <a:spLocks noGrp="1"/>
          </p:cNvSpPr>
          <p:nvPr>
            <p:ph type="ftr" sz="quarter" idx="12"/>
          </p:nvPr>
        </p:nvSpPr>
        <p:spPr/>
        <p:txBody>
          <a:bodyPr/>
          <a:lstStyle/>
          <a:p>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Zástupný symbol text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24" name="Zástupný symbol dátumu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CFE26A4-D662-4A0E-89B8-65D6B8FCF9E9}" type="datetimeFigureOut">
              <a:rPr lang="sk-SK" smtClean="0"/>
              <a:t>29. 11. 2014</a:t>
            </a:fld>
            <a:endParaRPr lang="sk-SK"/>
          </a:p>
        </p:txBody>
      </p:sp>
      <p:sp>
        <p:nvSpPr>
          <p:cNvPr id="10" name="Zástupný symbol päty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sk-SK"/>
          </a:p>
        </p:txBody>
      </p:sp>
      <p:sp>
        <p:nvSpPr>
          <p:cNvPr id="22" name="Zástupný symbol čísla snímky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3F62039-54EB-4D75-9CE1-7DE55F19446A}" type="slidenum">
              <a:rPr lang="sk-SK" smtClean="0"/>
              <a:t>‹#›</a:t>
            </a:fld>
            <a:endParaRPr lang="sk-SK"/>
          </a:p>
        </p:txBody>
      </p:sp>
      <p:sp>
        <p:nvSpPr>
          <p:cNvPr id="5" name="Zástupný symbol nadpis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sk-SK" smtClean="0"/>
              <a:t>Kliknite sem a upravte štýl predlohy nadpisov.</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5.gif"/><Relationship Id="rId3" Type="http://schemas.openxmlformats.org/officeDocument/2006/relationships/image" Target="../media/image10.gif"/><Relationship Id="rId7" Type="http://schemas.openxmlformats.org/officeDocument/2006/relationships/image" Target="../media/image14.gif"/><Relationship Id="rId2" Type="http://schemas.openxmlformats.org/officeDocument/2006/relationships/image" Target="../media/image9.gif"/><Relationship Id="rId1" Type="http://schemas.openxmlformats.org/officeDocument/2006/relationships/slideLayout" Target="../slideLayouts/slideLayout2.xml"/><Relationship Id="rId6" Type="http://schemas.openxmlformats.org/officeDocument/2006/relationships/image" Target="../media/image13.gif"/><Relationship Id="rId5" Type="http://schemas.openxmlformats.org/officeDocument/2006/relationships/image" Target="../media/image12.gif"/><Relationship Id="rId4" Type="http://schemas.openxmlformats.org/officeDocument/2006/relationships/image" Target="../media/image11.gif"/></Relationships>
</file>

<file path=ppt/slides/_rels/slide6.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gif"/><Relationship Id="rId1" Type="http://schemas.openxmlformats.org/officeDocument/2006/relationships/slideLayout" Target="../slideLayouts/slideLayout2.xml"/><Relationship Id="rId6" Type="http://schemas.openxmlformats.org/officeDocument/2006/relationships/image" Target="../media/image20.gif"/><Relationship Id="rId5" Type="http://schemas.openxmlformats.org/officeDocument/2006/relationships/image" Target="../media/image19.gif"/><Relationship Id="rId4" Type="http://schemas.openxmlformats.org/officeDocument/2006/relationships/image" Target="../media/image18.gif"/></Relationships>
</file>

<file path=ppt/slides/_rels/slide7.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0" y="5517232"/>
            <a:ext cx="8305800" cy="432048"/>
          </a:xfrm>
        </p:spPr>
        <p:txBody>
          <a:bodyPr/>
          <a:lstStyle/>
          <a:p>
            <a:pPr algn="r"/>
            <a:r>
              <a:rPr lang="sk-SK" sz="3600" dirty="0" smtClean="0">
                <a:solidFill>
                  <a:schemeClr val="bg1">
                    <a:lumMod val="75000"/>
                    <a:lumOff val="25000"/>
                  </a:schemeClr>
                </a:solidFill>
              </a:rPr>
              <a:t>Monika </a:t>
            </a:r>
            <a:r>
              <a:rPr lang="sk-SK" sz="3600" dirty="0" err="1" smtClean="0">
                <a:solidFill>
                  <a:schemeClr val="bg1">
                    <a:lumMod val="75000"/>
                    <a:lumOff val="25000"/>
                  </a:schemeClr>
                </a:solidFill>
              </a:rPr>
              <a:t>Smoroňová</a:t>
            </a:r>
            <a:r>
              <a:rPr lang="sk-SK" sz="3600" dirty="0" smtClean="0">
                <a:solidFill>
                  <a:schemeClr val="bg1">
                    <a:lumMod val="75000"/>
                    <a:lumOff val="25000"/>
                  </a:schemeClr>
                </a:solidFill>
              </a:rPr>
              <a:t> 6.A</a:t>
            </a:r>
            <a:endParaRPr lang="sk-SK" sz="3600" dirty="0">
              <a:solidFill>
                <a:schemeClr val="bg1">
                  <a:lumMod val="75000"/>
                  <a:lumOff val="25000"/>
                </a:schemeClr>
              </a:solidFill>
            </a:endParaRPr>
          </a:p>
        </p:txBody>
      </p:sp>
      <p:sp>
        <p:nvSpPr>
          <p:cNvPr id="2" name="Nadpis 1"/>
          <p:cNvSpPr>
            <a:spLocks noGrp="1"/>
          </p:cNvSpPr>
          <p:nvPr>
            <p:ph type="ctrTitle"/>
          </p:nvPr>
        </p:nvSpPr>
        <p:spPr>
          <a:xfrm>
            <a:off x="457200" y="2420888"/>
            <a:ext cx="8305800" cy="1872208"/>
          </a:xfrm>
        </p:spPr>
        <p:txBody>
          <a:bodyPr/>
          <a:lstStyle/>
          <a:p>
            <a:r>
              <a:rPr lang="sk-SK" sz="5400" b="1" dirty="0" smtClean="0">
                <a:solidFill>
                  <a:schemeClr val="accent1">
                    <a:lumMod val="50000"/>
                  </a:schemeClr>
                </a:solidFill>
              </a:rPr>
              <a:t>Neverbálna komunikácia</a:t>
            </a:r>
            <a:br>
              <a:rPr lang="sk-SK" sz="5400" b="1" dirty="0" smtClean="0">
                <a:solidFill>
                  <a:schemeClr val="accent1">
                    <a:lumMod val="50000"/>
                  </a:schemeClr>
                </a:solidFill>
              </a:rPr>
            </a:br>
            <a:endParaRPr lang="sk-SK" sz="5400" b="1" dirty="0">
              <a:solidFill>
                <a:schemeClr val="accent1">
                  <a:lumMod val="50000"/>
                </a:schemeClr>
              </a:solidFill>
            </a:endParaRPr>
          </a:p>
        </p:txBody>
      </p:sp>
      <p:pic>
        <p:nvPicPr>
          <p:cNvPr id="19458" name="Picture 2" descr="http://www.gify.nou.cz/pc_tlacitka_soubory/20.gif"/>
          <p:cNvPicPr>
            <a:picLocks noChangeAspect="1" noChangeArrowheads="1" noCrop="1"/>
          </p:cNvPicPr>
          <p:nvPr/>
        </p:nvPicPr>
        <p:blipFill>
          <a:blip r:embed="rId2" cstate="print"/>
          <a:srcRect/>
          <a:stretch>
            <a:fillRect/>
          </a:stretch>
        </p:blipFill>
        <p:spPr bwMode="auto">
          <a:xfrm>
            <a:off x="1187624" y="1052736"/>
            <a:ext cx="638680" cy="299788"/>
          </a:xfrm>
          <a:prstGeom prst="rect">
            <a:avLst/>
          </a:prstGeom>
          <a:noFill/>
        </p:spPr>
      </p:pic>
      <p:pic>
        <p:nvPicPr>
          <p:cNvPr id="19460" name="Picture 4" descr="http://www.gify.nou.cz/pc_tlacitka_soubory/21.gif"/>
          <p:cNvPicPr>
            <a:picLocks noChangeAspect="1" noChangeArrowheads="1" noCrop="1"/>
          </p:cNvPicPr>
          <p:nvPr/>
        </p:nvPicPr>
        <p:blipFill>
          <a:blip r:embed="rId3" cstate="print"/>
          <a:srcRect/>
          <a:stretch>
            <a:fillRect/>
          </a:stretch>
        </p:blipFill>
        <p:spPr bwMode="auto">
          <a:xfrm>
            <a:off x="1835696" y="1052736"/>
            <a:ext cx="620134" cy="29108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p:txBody>
          <a:bodyPr numCol="1">
            <a:normAutofit/>
          </a:bodyPr>
          <a:lstStyle/>
          <a:p>
            <a:r>
              <a:rPr lang="sk-SK" b="1" dirty="0" smtClean="0">
                <a:solidFill>
                  <a:schemeClr val="bg1"/>
                </a:solidFill>
              </a:rPr>
              <a:t>Neverbálna komunikácia</a:t>
            </a:r>
            <a:r>
              <a:rPr lang="sk-SK" dirty="0" smtClean="0">
                <a:solidFill>
                  <a:schemeClr val="bg1"/>
                </a:solidFill>
              </a:rPr>
              <a:t> zahŕňa všetky prejavy komunikácie, ktoré sú neslovné (neverbálne). Ide o mimiku a gestá</a:t>
            </a:r>
            <a:r>
              <a:rPr lang="sk-SK" dirty="0" smtClean="0">
                <a:solidFill>
                  <a:schemeClr val="bg1"/>
                </a:solidFill>
              </a:rPr>
              <a:t>.</a:t>
            </a:r>
          </a:p>
          <a:p>
            <a:r>
              <a:rPr lang="sk-SK" dirty="0" smtClean="0">
                <a:solidFill>
                  <a:schemeClr val="bg1"/>
                </a:solidFill>
              </a:rPr>
              <a:t>Na </a:t>
            </a:r>
            <a:r>
              <a:rPr lang="sk-SK" dirty="0" smtClean="0">
                <a:solidFill>
                  <a:schemeClr val="bg1"/>
                </a:solidFill>
              </a:rPr>
              <a:t>rozdiel od reči prebieha na inej báze</a:t>
            </a:r>
            <a:r>
              <a:rPr lang="sk-SK" dirty="0" smtClean="0">
                <a:solidFill>
                  <a:schemeClr val="bg1"/>
                </a:solidFill>
              </a:rPr>
              <a:t>.</a:t>
            </a:r>
          </a:p>
          <a:p>
            <a:r>
              <a:rPr lang="sk-SK" dirty="0" smtClean="0">
                <a:solidFill>
                  <a:schemeClr val="bg1"/>
                </a:solidFill>
              </a:rPr>
              <a:t>Podáva </a:t>
            </a:r>
            <a:r>
              <a:rPr lang="sk-SK" dirty="0" smtClean="0">
                <a:solidFill>
                  <a:schemeClr val="bg1"/>
                </a:solidFill>
              </a:rPr>
              <a:t>informácie o </a:t>
            </a:r>
            <a:r>
              <a:rPr lang="sk-SK" u="sng" dirty="0" smtClean="0">
                <a:solidFill>
                  <a:schemeClr val="bg1"/>
                </a:solidFill>
              </a:rPr>
              <a:t>emóciách</a:t>
            </a:r>
            <a:r>
              <a:rPr lang="sk-SK" dirty="0" smtClean="0">
                <a:solidFill>
                  <a:schemeClr val="bg1"/>
                </a:solidFill>
              </a:rPr>
              <a:t>, </a:t>
            </a:r>
            <a:r>
              <a:rPr lang="sk-SK" u="sng" dirty="0" smtClean="0">
                <a:solidFill>
                  <a:schemeClr val="bg1"/>
                </a:solidFill>
              </a:rPr>
              <a:t>pocitoch</a:t>
            </a:r>
            <a:r>
              <a:rPr lang="sk-SK" dirty="0" smtClean="0">
                <a:solidFill>
                  <a:schemeClr val="bg1"/>
                </a:solidFill>
              </a:rPr>
              <a:t> a vyjadruje čo si subjekt (osoba) myslí</a:t>
            </a:r>
            <a:r>
              <a:rPr lang="sk-SK" dirty="0" smtClean="0">
                <a:solidFill>
                  <a:schemeClr val="bg1"/>
                </a:solidFill>
              </a:rPr>
              <a:t>.</a:t>
            </a:r>
          </a:p>
          <a:p>
            <a:r>
              <a:rPr lang="sk-SK" dirty="0" smtClean="0">
                <a:solidFill>
                  <a:schemeClr val="bg1"/>
                </a:solidFill>
              </a:rPr>
              <a:t>Komunikáciu tvoria z 20% slová a z 80% práve neverbálna komunikácia.</a:t>
            </a:r>
            <a:endParaRPr lang="sk-SK" dirty="0">
              <a:solidFill>
                <a:schemeClr val="bg1"/>
              </a:solidFill>
            </a:endParaRPr>
          </a:p>
        </p:txBody>
      </p:sp>
      <p:sp>
        <p:nvSpPr>
          <p:cNvPr id="3" name="Nadpis 2"/>
          <p:cNvSpPr>
            <a:spLocks noGrp="1"/>
          </p:cNvSpPr>
          <p:nvPr>
            <p:ph type="title"/>
          </p:nvPr>
        </p:nvSpPr>
        <p:spPr>
          <a:xfrm>
            <a:off x="457200" y="548680"/>
            <a:ext cx="8229600" cy="1224136"/>
          </a:xfrm>
        </p:spPr>
        <p:txBody>
          <a:bodyPr>
            <a:normAutofit fontScale="90000"/>
          </a:bodyPr>
          <a:lstStyle/>
          <a:p>
            <a:pPr algn="ctr"/>
            <a:r>
              <a:rPr lang="sk-SK" dirty="0" smtClean="0">
                <a:solidFill>
                  <a:srgbClr val="002060"/>
                </a:solidFill>
              </a:rPr>
              <a:t>Neverbálna </a:t>
            </a:r>
            <a:r>
              <a:rPr lang="sk-SK" dirty="0" smtClean="0">
                <a:solidFill>
                  <a:srgbClr val="002060"/>
                </a:solidFill>
              </a:rPr>
              <a:t>komunikácia</a:t>
            </a:r>
            <a:r>
              <a:rPr lang="sk-SK" dirty="0" smtClean="0"/>
              <a:t/>
            </a:r>
            <a:br>
              <a:rPr lang="sk-SK" dirty="0" smtClean="0"/>
            </a:br>
            <a:endParaRPr lang="sk-SK" dirty="0"/>
          </a:p>
        </p:txBody>
      </p:sp>
      <p:pic>
        <p:nvPicPr>
          <p:cNvPr id="5" name="Picture 1"/>
          <p:cNvPicPr>
            <a:picLocks noChangeAspect="1" noChangeArrowheads="1"/>
          </p:cNvPicPr>
          <p:nvPr/>
        </p:nvPicPr>
        <p:blipFill>
          <a:blip r:embed="rId2" cstate="print"/>
          <a:srcRect/>
          <a:stretch>
            <a:fillRect/>
          </a:stretch>
        </p:blipFill>
        <p:spPr bwMode="auto">
          <a:xfrm>
            <a:off x="4572000" y="4725144"/>
            <a:ext cx="4285520" cy="19022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p:txBody>
          <a:bodyPr>
            <a:normAutofit fontScale="92500" lnSpcReduction="20000"/>
          </a:bodyPr>
          <a:lstStyle/>
          <a:p>
            <a:r>
              <a:rPr lang="sk-SK" dirty="0" smtClean="0">
                <a:solidFill>
                  <a:schemeClr val="accent5">
                    <a:lumMod val="50000"/>
                  </a:schemeClr>
                </a:solidFill>
              </a:rPr>
              <a:t>mimika</a:t>
            </a:r>
            <a:r>
              <a:rPr lang="sk-SK" dirty="0" smtClean="0"/>
              <a:t> </a:t>
            </a:r>
            <a:r>
              <a:rPr lang="sk-SK" dirty="0" smtClean="0">
                <a:solidFill>
                  <a:schemeClr val="bg1"/>
                </a:solidFill>
              </a:rPr>
              <a:t>– výrazy tváre</a:t>
            </a:r>
          </a:p>
          <a:p>
            <a:r>
              <a:rPr lang="sk-SK" dirty="0" err="1" smtClean="0">
                <a:solidFill>
                  <a:schemeClr val="accent5">
                    <a:lumMod val="50000"/>
                  </a:schemeClr>
                </a:solidFill>
              </a:rPr>
              <a:t>haptika</a:t>
            </a:r>
            <a:r>
              <a:rPr lang="sk-SK" dirty="0" smtClean="0"/>
              <a:t> </a:t>
            </a:r>
            <a:r>
              <a:rPr lang="sk-SK" dirty="0" smtClean="0">
                <a:solidFill>
                  <a:schemeClr val="bg1"/>
                </a:solidFill>
              </a:rPr>
              <a:t>– dotyky</a:t>
            </a:r>
          </a:p>
          <a:p>
            <a:r>
              <a:rPr lang="sk-SK" dirty="0" err="1" smtClean="0">
                <a:solidFill>
                  <a:schemeClr val="accent5">
                    <a:lumMod val="50000"/>
                  </a:schemeClr>
                </a:solidFill>
              </a:rPr>
              <a:t>proxemika</a:t>
            </a:r>
            <a:r>
              <a:rPr lang="sk-SK" dirty="0" smtClean="0"/>
              <a:t> </a:t>
            </a:r>
            <a:r>
              <a:rPr lang="sk-SK" dirty="0" smtClean="0">
                <a:solidFill>
                  <a:schemeClr val="bg1"/>
                </a:solidFill>
              </a:rPr>
              <a:t>– vzdialenosť medzi dvoma ľuďmi</a:t>
            </a:r>
          </a:p>
          <a:p>
            <a:r>
              <a:rPr lang="sk-SK" dirty="0" err="1" smtClean="0">
                <a:solidFill>
                  <a:schemeClr val="accent5">
                    <a:lumMod val="50000"/>
                  </a:schemeClr>
                </a:solidFill>
              </a:rPr>
              <a:t>Posturológia</a:t>
            </a:r>
            <a:r>
              <a:rPr lang="sk-SK" dirty="0" smtClean="0"/>
              <a:t> </a:t>
            </a:r>
            <a:r>
              <a:rPr lang="sk-SK" dirty="0" smtClean="0">
                <a:solidFill>
                  <a:schemeClr val="bg1"/>
                </a:solidFill>
              </a:rPr>
              <a:t>–</a:t>
            </a:r>
            <a:r>
              <a:rPr lang="sk-SK" dirty="0" smtClean="0">
                <a:solidFill>
                  <a:schemeClr val="bg1"/>
                </a:solidFill>
              </a:rPr>
              <a:t> držanie rúk, postoj tela</a:t>
            </a:r>
          </a:p>
          <a:p>
            <a:r>
              <a:rPr lang="sk-SK" dirty="0" err="1" smtClean="0">
                <a:solidFill>
                  <a:schemeClr val="accent5">
                    <a:lumMod val="50000"/>
                  </a:schemeClr>
                </a:solidFill>
              </a:rPr>
              <a:t>gestika</a:t>
            </a:r>
            <a:r>
              <a:rPr lang="sk-SK" dirty="0" smtClean="0"/>
              <a:t> </a:t>
            </a:r>
            <a:r>
              <a:rPr lang="sk-SK" dirty="0" smtClean="0">
                <a:solidFill>
                  <a:schemeClr val="bg1"/>
                </a:solidFill>
              </a:rPr>
              <a:t>– štandardné pohyby, napr. kývanie hlavy</a:t>
            </a:r>
          </a:p>
          <a:p>
            <a:r>
              <a:rPr lang="sk-SK" dirty="0" err="1" smtClean="0">
                <a:solidFill>
                  <a:schemeClr val="accent5">
                    <a:lumMod val="50000"/>
                  </a:schemeClr>
                </a:solidFill>
              </a:rPr>
              <a:t>kinezika</a:t>
            </a:r>
            <a:r>
              <a:rPr lang="sk-SK" dirty="0" smtClean="0"/>
              <a:t> </a:t>
            </a:r>
            <a:r>
              <a:rPr lang="sk-SK" dirty="0" smtClean="0">
                <a:solidFill>
                  <a:schemeClr val="bg1"/>
                </a:solidFill>
              </a:rPr>
              <a:t>– oznamovanie informácií pohybom</a:t>
            </a:r>
          </a:p>
          <a:p>
            <a:r>
              <a:rPr lang="sk-SK" dirty="0" smtClean="0">
                <a:solidFill>
                  <a:schemeClr val="accent5">
                    <a:lumMod val="50000"/>
                  </a:schemeClr>
                </a:solidFill>
              </a:rPr>
              <a:t>očný kontakt</a:t>
            </a:r>
          </a:p>
          <a:p>
            <a:r>
              <a:rPr lang="sk-SK" dirty="0" err="1" smtClean="0">
                <a:solidFill>
                  <a:schemeClr val="accent5">
                    <a:lumMod val="50000"/>
                  </a:schemeClr>
                </a:solidFill>
              </a:rPr>
              <a:t>chronemika</a:t>
            </a:r>
            <a:r>
              <a:rPr lang="sk-SK" dirty="0" smtClean="0">
                <a:solidFill>
                  <a:schemeClr val="bg1"/>
                </a:solidFill>
              </a:rPr>
              <a:t> – časové hľadisko komunikácie</a:t>
            </a:r>
          </a:p>
          <a:p>
            <a:r>
              <a:rPr lang="sk-SK" dirty="0" err="1" smtClean="0">
                <a:solidFill>
                  <a:schemeClr val="accent5">
                    <a:lumMod val="50000"/>
                  </a:schemeClr>
                </a:solidFill>
              </a:rPr>
              <a:t>paralingvistika</a:t>
            </a:r>
            <a:r>
              <a:rPr lang="sk-SK" dirty="0" smtClean="0"/>
              <a:t> </a:t>
            </a:r>
            <a:r>
              <a:rPr lang="sk-SK" dirty="0" smtClean="0">
                <a:solidFill>
                  <a:schemeClr val="bg1"/>
                </a:solidFill>
              </a:rPr>
              <a:t>– fonetické zvuky, ktoré sa vyskytujú v akustickej reči</a:t>
            </a:r>
          </a:p>
          <a:p>
            <a:r>
              <a:rPr lang="sk-SK" dirty="0" smtClean="0">
                <a:solidFill>
                  <a:schemeClr val="accent5">
                    <a:lumMod val="50000"/>
                  </a:schemeClr>
                </a:solidFill>
              </a:rPr>
              <a:t>grafológia</a:t>
            </a:r>
            <a:r>
              <a:rPr lang="sk-SK" dirty="0" smtClean="0"/>
              <a:t> </a:t>
            </a:r>
            <a:r>
              <a:rPr lang="sk-SK" dirty="0" smtClean="0">
                <a:solidFill>
                  <a:schemeClr val="bg1"/>
                </a:solidFill>
              </a:rPr>
              <a:t>– skúmanie rukopisu</a:t>
            </a:r>
          </a:p>
          <a:p>
            <a:r>
              <a:rPr lang="sk-SK" dirty="0" err="1" smtClean="0">
                <a:solidFill>
                  <a:schemeClr val="accent5">
                    <a:lumMod val="50000"/>
                  </a:schemeClr>
                </a:solidFill>
              </a:rPr>
              <a:t>olfaktorika</a:t>
            </a:r>
            <a:r>
              <a:rPr lang="sk-SK" dirty="0" smtClean="0">
                <a:solidFill>
                  <a:schemeClr val="accent5">
                    <a:lumMod val="50000"/>
                  </a:schemeClr>
                </a:solidFill>
              </a:rPr>
              <a:t> </a:t>
            </a:r>
            <a:r>
              <a:rPr lang="sk-SK" dirty="0" smtClean="0">
                <a:solidFill>
                  <a:schemeClr val="bg1"/>
                </a:solidFill>
              </a:rPr>
              <a:t>– čuchové vnemy</a:t>
            </a:r>
          </a:p>
          <a:p>
            <a:endParaRPr lang="sk-SK" dirty="0"/>
          </a:p>
        </p:txBody>
      </p:sp>
      <p:sp>
        <p:nvSpPr>
          <p:cNvPr id="3" name="Nadpis 2"/>
          <p:cNvSpPr>
            <a:spLocks noGrp="1"/>
          </p:cNvSpPr>
          <p:nvPr>
            <p:ph type="title"/>
          </p:nvPr>
        </p:nvSpPr>
        <p:spPr>
          <a:xfrm>
            <a:off x="457200" y="152400"/>
            <a:ext cx="8229600" cy="900336"/>
          </a:xfrm>
        </p:spPr>
        <p:txBody>
          <a:bodyPr>
            <a:normAutofit fontScale="90000"/>
          </a:bodyPr>
          <a:lstStyle/>
          <a:p>
            <a:r>
              <a:rPr lang="pt-BR" dirty="0" smtClean="0">
                <a:solidFill>
                  <a:schemeClr val="tx2">
                    <a:lumMod val="10000"/>
                  </a:schemeClr>
                </a:solidFill>
              </a:rPr>
              <a:t>Neverbálne prejavy sa delia do skupín:</a:t>
            </a:r>
            <a:endParaRPr lang="sk-SK" dirty="0">
              <a:solidFill>
                <a:schemeClr val="tx2">
                  <a:lumMod val="10000"/>
                </a:schemeClr>
              </a:solidFill>
            </a:endParaRPr>
          </a:p>
        </p:txBody>
      </p:sp>
      <p:pic>
        <p:nvPicPr>
          <p:cNvPr id="5122" name="Picture 2" descr="http://2.bp.blogspot.com/-1KS9x16ZQQE/TZCYBB5xkpI/AAAAAAAAAAU/R__ZqsA6ocM/s1600/Obr%25C3%25A1zok3.jpg"/>
          <p:cNvPicPr>
            <a:picLocks noChangeAspect="1" noChangeArrowheads="1"/>
          </p:cNvPicPr>
          <p:nvPr/>
        </p:nvPicPr>
        <p:blipFill>
          <a:blip r:embed="rId2" cstate="print"/>
          <a:srcRect/>
          <a:stretch>
            <a:fillRect/>
          </a:stretch>
        </p:blipFill>
        <p:spPr bwMode="auto">
          <a:xfrm>
            <a:off x="7380312" y="1374356"/>
            <a:ext cx="1296144" cy="1892002"/>
          </a:xfrm>
          <a:prstGeom prst="rect">
            <a:avLst/>
          </a:prstGeom>
          <a:noFill/>
        </p:spPr>
      </p:pic>
      <p:pic>
        <p:nvPicPr>
          <p:cNvPr id="5124" name="Picture 4" descr="http://www.ladiva.pl/content/articles/161/article-mowa-ciala-mimika.jpg"/>
          <p:cNvPicPr>
            <a:picLocks noChangeAspect="1" noChangeArrowheads="1"/>
          </p:cNvPicPr>
          <p:nvPr/>
        </p:nvPicPr>
        <p:blipFill>
          <a:blip r:embed="rId3" cstate="print"/>
          <a:srcRect/>
          <a:stretch>
            <a:fillRect/>
          </a:stretch>
        </p:blipFill>
        <p:spPr bwMode="auto">
          <a:xfrm>
            <a:off x="5364088" y="4941168"/>
            <a:ext cx="2952328" cy="178615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2060848"/>
            <a:ext cx="8229600" cy="4035152"/>
          </a:xfrm>
        </p:spPr>
        <p:txBody>
          <a:bodyPr>
            <a:normAutofit lnSpcReduction="10000"/>
          </a:bodyPr>
          <a:lstStyle/>
          <a:p>
            <a:r>
              <a:rPr lang="sk-SK" sz="2800" b="1" dirty="0" smtClean="0">
                <a:solidFill>
                  <a:schemeClr val="bg1"/>
                </a:solidFill>
              </a:rPr>
              <a:t>Mimika</a:t>
            </a:r>
            <a:r>
              <a:rPr lang="sk-SK" sz="2800" dirty="0" smtClean="0">
                <a:solidFill>
                  <a:schemeClr val="bg1"/>
                </a:solidFill>
              </a:rPr>
              <a:t> - výraz tváre, to sú pohyby úst, čela a brady, ktoré sprevádzajú hovorený prejav. Tieto pohyby sú spontánne, mimovoľné, hovoriaci si ich podobu a silu neuvedomuje. Fungujú automaticky a nemožno ich ovládať. Tvár prezradí niekedy viacej ako slová. Mimika je teda komunikácia prostredníctvom výrazov tváre. Vyjadrujú sa ňou predovšetkým emocionálne stavy človeka (strach, radosť, smútok, prekvapenie atď.), pocity, nálady, zážitky, afekty</a:t>
            </a:r>
            <a:r>
              <a:rPr lang="sk-SK" sz="2800" dirty="0" smtClean="0">
                <a:solidFill>
                  <a:schemeClr val="bg1"/>
                </a:solidFill>
              </a:rPr>
              <a:t>.</a:t>
            </a:r>
          </a:p>
        </p:txBody>
      </p:sp>
      <p:sp>
        <p:nvSpPr>
          <p:cNvPr id="3" name="Nadpis 2"/>
          <p:cNvSpPr>
            <a:spLocks noGrp="1"/>
          </p:cNvSpPr>
          <p:nvPr>
            <p:ph type="title"/>
          </p:nvPr>
        </p:nvSpPr>
        <p:spPr>
          <a:xfrm>
            <a:off x="457200" y="0"/>
            <a:ext cx="8229600" cy="2060848"/>
          </a:xfrm>
        </p:spPr>
        <p:txBody>
          <a:bodyPr>
            <a:noAutofit/>
          </a:bodyPr>
          <a:lstStyle/>
          <a:p>
            <a:pPr algn="ctr"/>
            <a:r>
              <a:rPr lang="sk-SK" sz="5400" dirty="0" smtClean="0">
                <a:solidFill>
                  <a:schemeClr val="accent6">
                    <a:lumMod val="60000"/>
                    <a:lumOff val="40000"/>
                  </a:schemeClr>
                </a:solidFill>
              </a:rPr>
              <a:t>Mimika</a:t>
            </a:r>
            <a:br>
              <a:rPr lang="sk-SK" sz="5400" dirty="0" smtClean="0">
                <a:solidFill>
                  <a:schemeClr val="accent6">
                    <a:lumMod val="60000"/>
                    <a:lumOff val="40000"/>
                  </a:schemeClr>
                </a:solidFill>
              </a:rPr>
            </a:br>
            <a:endParaRPr lang="sk-SK" sz="5400" dirty="0">
              <a:solidFill>
                <a:schemeClr val="accent6">
                  <a:lumMod val="60000"/>
                  <a:lumOff val="40000"/>
                </a:schemeClr>
              </a:solidFill>
            </a:endParaRPr>
          </a:p>
        </p:txBody>
      </p:sp>
      <p:pic>
        <p:nvPicPr>
          <p:cNvPr id="4098" name="Picture 2" descr="https://encrypted-tbn3.gstatic.com/images?q=tbn:ANd9GcTBeosa4rDQxd5NC97EJs7oLquIwzkFl-syHvEf4bEAFwFoEWSc3w"/>
          <p:cNvPicPr>
            <a:picLocks noChangeAspect="1" noChangeArrowheads="1"/>
          </p:cNvPicPr>
          <p:nvPr/>
        </p:nvPicPr>
        <p:blipFill>
          <a:blip r:embed="rId2" cstate="print"/>
          <a:srcRect/>
          <a:stretch>
            <a:fillRect/>
          </a:stretch>
        </p:blipFill>
        <p:spPr bwMode="auto">
          <a:xfrm>
            <a:off x="683568" y="260648"/>
            <a:ext cx="2232248" cy="173918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2780928"/>
            <a:ext cx="8229600" cy="3315072"/>
          </a:xfrm>
        </p:spPr>
        <p:txBody>
          <a:bodyPr>
            <a:normAutofit/>
          </a:bodyPr>
          <a:lstStyle/>
          <a:p>
            <a:r>
              <a:rPr lang="sk-SK" dirty="0" smtClean="0">
                <a:solidFill>
                  <a:schemeClr val="bg1"/>
                </a:solidFill>
              </a:rPr>
              <a:t>1. šťastie - nešťastie</a:t>
            </a:r>
            <a:br>
              <a:rPr lang="sk-SK" dirty="0" smtClean="0">
                <a:solidFill>
                  <a:schemeClr val="bg1"/>
                </a:solidFill>
              </a:rPr>
            </a:br>
            <a:r>
              <a:rPr lang="sk-SK" dirty="0" smtClean="0">
                <a:solidFill>
                  <a:schemeClr val="bg1"/>
                </a:solidFill>
              </a:rPr>
              <a:t>2. neočakávané prekvapenie - splnené očakávanie</a:t>
            </a:r>
            <a:br>
              <a:rPr lang="sk-SK" dirty="0" smtClean="0">
                <a:solidFill>
                  <a:schemeClr val="bg1"/>
                </a:solidFill>
              </a:rPr>
            </a:br>
            <a:r>
              <a:rPr lang="sk-SK" dirty="0" smtClean="0">
                <a:solidFill>
                  <a:schemeClr val="bg1"/>
                </a:solidFill>
              </a:rPr>
              <a:t>3. strach a obavy - pocit istoty</a:t>
            </a:r>
            <a:br>
              <a:rPr lang="sk-SK" dirty="0" smtClean="0">
                <a:solidFill>
                  <a:schemeClr val="bg1"/>
                </a:solidFill>
              </a:rPr>
            </a:br>
            <a:r>
              <a:rPr lang="sk-SK" dirty="0" smtClean="0">
                <a:solidFill>
                  <a:schemeClr val="bg1"/>
                </a:solidFill>
              </a:rPr>
              <a:t>4. radosť - smútok</a:t>
            </a:r>
            <a:br>
              <a:rPr lang="sk-SK" dirty="0" smtClean="0">
                <a:solidFill>
                  <a:schemeClr val="bg1"/>
                </a:solidFill>
              </a:rPr>
            </a:br>
            <a:r>
              <a:rPr lang="sk-SK" dirty="0" smtClean="0">
                <a:solidFill>
                  <a:schemeClr val="bg1"/>
                </a:solidFill>
              </a:rPr>
              <a:t>5. </a:t>
            </a:r>
            <a:r>
              <a:rPr lang="sk-SK" dirty="0" err="1" smtClean="0">
                <a:solidFill>
                  <a:schemeClr val="bg1"/>
                </a:solidFill>
              </a:rPr>
              <a:t>kľud</a:t>
            </a:r>
            <a:r>
              <a:rPr lang="sk-SK" dirty="0" smtClean="0">
                <a:solidFill>
                  <a:schemeClr val="bg1"/>
                </a:solidFill>
              </a:rPr>
              <a:t> - rozčúlenie</a:t>
            </a:r>
            <a:br>
              <a:rPr lang="sk-SK" dirty="0" smtClean="0">
                <a:solidFill>
                  <a:schemeClr val="bg1"/>
                </a:solidFill>
              </a:rPr>
            </a:br>
            <a:r>
              <a:rPr lang="sk-SK" dirty="0" smtClean="0">
                <a:solidFill>
                  <a:schemeClr val="bg1"/>
                </a:solidFill>
              </a:rPr>
              <a:t>6. spokojnosť - nespokojnosť až znechutenie</a:t>
            </a:r>
            <a:br>
              <a:rPr lang="sk-SK" dirty="0" smtClean="0">
                <a:solidFill>
                  <a:schemeClr val="bg1"/>
                </a:solidFill>
              </a:rPr>
            </a:br>
            <a:r>
              <a:rPr lang="sk-SK" dirty="0" smtClean="0">
                <a:solidFill>
                  <a:schemeClr val="bg1"/>
                </a:solidFill>
              </a:rPr>
              <a:t>7. záujem - nezáujem</a:t>
            </a:r>
            <a:endParaRPr lang="sk-SK" dirty="0">
              <a:solidFill>
                <a:schemeClr val="bg1"/>
              </a:solidFill>
            </a:endParaRPr>
          </a:p>
        </p:txBody>
      </p:sp>
      <p:sp>
        <p:nvSpPr>
          <p:cNvPr id="3" name="Nadpis 2"/>
          <p:cNvSpPr>
            <a:spLocks noGrp="1"/>
          </p:cNvSpPr>
          <p:nvPr>
            <p:ph type="title"/>
          </p:nvPr>
        </p:nvSpPr>
        <p:spPr>
          <a:xfrm>
            <a:off x="539552" y="1340768"/>
            <a:ext cx="8229600" cy="1219200"/>
          </a:xfrm>
        </p:spPr>
        <p:txBody>
          <a:bodyPr>
            <a:noAutofit/>
          </a:bodyPr>
          <a:lstStyle/>
          <a:p>
            <a:r>
              <a:rPr lang="sk-SK" sz="2800" dirty="0" smtClean="0">
                <a:solidFill>
                  <a:schemeClr val="bg1"/>
                </a:solidFill>
                <a:latin typeface="+mn-lt"/>
              </a:rPr>
              <a:t>Na základe radu vedeckých štúdií skúmajúcich komunikačnú funkciu ľudskej tváre sa zistilo sedem kategórií citových stavov, ktoré možno identifikovať v ľudskej tvári:</a:t>
            </a:r>
            <a:endParaRPr lang="sk-SK" sz="2800" dirty="0">
              <a:solidFill>
                <a:schemeClr val="bg1"/>
              </a:solidFill>
              <a:latin typeface="+mn-lt"/>
            </a:endParaRPr>
          </a:p>
        </p:txBody>
      </p:sp>
      <p:pic>
        <p:nvPicPr>
          <p:cNvPr id="3075" name="Picture 3" descr="http://www.gify.nou.cz/smajlici_soubory/z123.gif"/>
          <p:cNvPicPr>
            <a:picLocks noChangeAspect="1" noChangeArrowheads="1" noCrop="1"/>
          </p:cNvPicPr>
          <p:nvPr/>
        </p:nvPicPr>
        <p:blipFill>
          <a:blip r:embed="rId2" cstate="print"/>
          <a:srcRect/>
          <a:stretch>
            <a:fillRect/>
          </a:stretch>
        </p:blipFill>
        <p:spPr bwMode="auto">
          <a:xfrm>
            <a:off x="1691680" y="2611388"/>
            <a:ext cx="216024" cy="216024"/>
          </a:xfrm>
          <a:prstGeom prst="rect">
            <a:avLst/>
          </a:prstGeom>
          <a:noFill/>
        </p:spPr>
      </p:pic>
      <p:pic>
        <p:nvPicPr>
          <p:cNvPr id="3077" name="Picture 5" descr="http://www.gify.nou.cz/smajlici_soubory/zz6%20(28).gif"/>
          <p:cNvPicPr>
            <a:picLocks noChangeAspect="1" noChangeArrowheads="1" noCrop="1"/>
          </p:cNvPicPr>
          <p:nvPr/>
        </p:nvPicPr>
        <p:blipFill>
          <a:blip r:embed="rId3" cstate="print"/>
          <a:srcRect/>
          <a:stretch>
            <a:fillRect/>
          </a:stretch>
        </p:blipFill>
        <p:spPr bwMode="auto">
          <a:xfrm>
            <a:off x="2771800" y="2601864"/>
            <a:ext cx="216024" cy="216024"/>
          </a:xfrm>
          <a:prstGeom prst="rect">
            <a:avLst/>
          </a:prstGeom>
          <a:noFill/>
        </p:spPr>
      </p:pic>
      <p:pic>
        <p:nvPicPr>
          <p:cNvPr id="3079" name="Picture 7" descr="http://www.gify.nou.cz/smajlici_soubory/z261.gif"/>
          <p:cNvPicPr>
            <a:picLocks noChangeAspect="1" noChangeArrowheads="1" noCrop="1"/>
          </p:cNvPicPr>
          <p:nvPr/>
        </p:nvPicPr>
        <p:blipFill>
          <a:blip r:embed="rId4" cstate="print"/>
          <a:srcRect/>
          <a:stretch>
            <a:fillRect/>
          </a:stretch>
        </p:blipFill>
        <p:spPr bwMode="auto">
          <a:xfrm>
            <a:off x="5292080" y="3717032"/>
            <a:ext cx="314217" cy="288032"/>
          </a:xfrm>
          <a:prstGeom prst="rect">
            <a:avLst/>
          </a:prstGeom>
          <a:noFill/>
        </p:spPr>
      </p:pic>
      <p:pic>
        <p:nvPicPr>
          <p:cNvPr id="3081" name="Picture 9" descr="http://www.gify.nou.cz/smajlici_soubory/z95.gif"/>
          <p:cNvPicPr>
            <a:picLocks noChangeAspect="1" noChangeArrowheads="1" noCrop="1"/>
          </p:cNvPicPr>
          <p:nvPr/>
        </p:nvPicPr>
        <p:blipFill>
          <a:blip r:embed="rId5" cstate="print"/>
          <a:srcRect/>
          <a:stretch>
            <a:fillRect/>
          </a:stretch>
        </p:blipFill>
        <p:spPr bwMode="auto">
          <a:xfrm>
            <a:off x="1547664" y="5733256"/>
            <a:ext cx="288032" cy="288032"/>
          </a:xfrm>
          <a:prstGeom prst="rect">
            <a:avLst/>
          </a:prstGeom>
          <a:noFill/>
        </p:spPr>
      </p:pic>
      <p:pic>
        <p:nvPicPr>
          <p:cNvPr id="3083" name="Picture 11" descr="http://www.gify.nou.cz/smajlici_soubory/z34.gif"/>
          <p:cNvPicPr>
            <a:picLocks noChangeAspect="1" noChangeArrowheads="1" noCrop="1"/>
          </p:cNvPicPr>
          <p:nvPr/>
        </p:nvPicPr>
        <p:blipFill>
          <a:blip r:embed="rId6" cstate="print"/>
          <a:srcRect/>
          <a:stretch>
            <a:fillRect/>
          </a:stretch>
        </p:blipFill>
        <p:spPr bwMode="auto">
          <a:xfrm>
            <a:off x="2987824" y="5805264"/>
            <a:ext cx="288032" cy="248755"/>
          </a:xfrm>
          <a:prstGeom prst="rect">
            <a:avLst/>
          </a:prstGeom>
          <a:noFill/>
        </p:spPr>
      </p:pic>
      <p:pic>
        <p:nvPicPr>
          <p:cNvPr id="3085" name="Picture 13" descr="http://bestpage.sk/smiles-animovany/smiles-bestpage-sk-243.gif"/>
          <p:cNvPicPr>
            <a:picLocks noChangeAspect="1" noChangeArrowheads="1" noCrop="1"/>
          </p:cNvPicPr>
          <p:nvPr/>
        </p:nvPicPr>
        <p:blipFill>
          <a:blip r:embed="rId7" cstate="print"/>
          <a:srcRect/>
          <a:stretch>
            <a:fillRect/>
          </a:stretch>
        </p:blipFill>
        <p:spPr bwMode="auto">
          <a:xfrm>
            <a:off x="3635896" y="4005064"/>
            <a:ext cx="781050" cy="400050"/>
          </a:xfrm>
          <a:prstGeom prst="rect">
            <a:avLst/>
          </a:prstGeom>
          <a:noFill/>
        </p:spPr>
      </p:pic>
      <p:pic>
        <p:nvPicPr>
          <p:cNvPr id="3087" name="Picture 15" descr="http://bestpage.sk/smiles-animovany/smiles-bestpage-sk-304.gif"/>
          <p:cNvPicPr>
            <a:picLocks noChangeAspect="1" noChangeArrowheads="1" noCrop="1"/>
          </p:cNvPicPr>
          <p:nvPr/>
        </p:nvPicPr>
        <p:blipFill>
          <a:blip r:embed="rId8" cstate="print"/>
          <a:srcRect/>
          <a:stretch>
            <a:fillRect/>
          </a:stretch>
        </p:blipFill>
        <p:spPr bwMode="auto">
          <a:xfrm>
            <a:off x="4644008" y="4077072"/>
            <a:ext cx="304800" cy="3048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p:txBody>
          <a:bodyPr>
            <a:normAutofit fontScale="70000" lnSpcReduction="20000"/>
          </a:bodyPr>
          <a:lstStyle/>
          <a:p>
            <a:r>
              <a:rPr lang="sk-SK" dirty="0" smtClean="0">
                <a:solidFill>
                  <a:schemeClr val="bg1"/>
                </a:solidFill>
              </a:rPr>
              <a:t>Kontakty vyjadrované očami sú v neverbálnej komunikácii najsilnejšie a to preto, že hovoriaci i adresát za normálnej situácie sa vnímajú predovšetkým očami. Reč pohľadov patrí medzi najčastejšie spôsoby neverbálnej komunikácie a dorozumievanie sa vôbec. Pohľad v komunikácii plní nielen úlohu prijímateľa, ale i vysielača informácie. Podozrivo časté mrkanie prezrádza, že človek je v duševnom napätí, ktoré nie je schopný uvoľniť.</a:t>
            </a:r>
          </a:p>
          <a:p>
            <a:r>
              <a:rPr lang="sk-SK" dirty="0" smtClean="0">
                <a:solidFill>
                  <a:schemeClr val="bg1"/>
                </a:solidFill>
              </a:rPr>
              <a:t>dlhšie sa dívame na ľudí, ktorým dávame z rôznych dôvodov prednosť - preferujeme ich,</a:t>
            </a:r>
          </a:p>
          <a:p>
            <a:r>
              <a:rPr lang="sk-SK" dirty="0" smtClean="0">
                <a:solidFill>
                  <a:schemeClr val="bg1"/>
                </a:solidFill>
              </a:rPr>
              <a:t>dlhé pohľady sú určené ľuďom, ktorých máme radi,</a:t>
            </a:r>
          </a:p>
          <a:p>
            <a:r>
              <a:rPr lang="sk-SK" dirty="0" smtClean="0">
                <a:solidFill>
                  <a:schemeClr val="bg1"/>
                </a:solidFill>
              </a:rPr>
              <a:t>najdlhšie pohľady venujeme tým ľuďom, na ktorých priazni a kladnom vzťahu k</a:t>
            </a:r>
            <a:br>
              <a:rPr lang="sk-SK" dirty="0" smtClean="0">
                <a:solidFill>
                  <a:schemeClr val="bg1"/>
                </a:solidFill>
              </a:rPr>
            </a:br>
            <a:r>
              <a:rPr lang="sk-SK" dirty="0" smtClean="0">
                <a:solidFill>
                  <a:schemeClr val="bg1"/>
                </a:solidFill>
              </a:rPr>
              <a:t>nám </a:t>
            </a:r>
            <a:r>
              <a:rPr lang="sk-SK" dirty="0" err="1" smtClean="0">
                <a:solidFill>
                  <a:schemeClr val="bg1"/>
                </a:solidFill>
              </a:rPr>
              <a:t>nám</a:t>
            </a:r>
            <a:r>
              <a:rPr lang="sk-SK" dirty="0" smtClean="0">
                <a:solidFill>
                  <a:schemeClr val="bg1"/>
                </a:solidFill>
              </a:rPr>
              <a:t> veľmi záleží, ale u ktorých si nie sme celkom istí, že takýto kladný citový vzťah k nám majú.</a:t>
            </a:r>
            <a:br>
              <a:rPr lang="sk-SK" dirty="0" smtClean="0">
                <a:solidFill>
                  <a:schemeClr val="bg1"/>
                </a:solidFill>
              </a:rPr>
            </a:br>
            <a:r>
              <a:rPr lang="sk-SK" dirty="0" err="1" smtClean="0">
                <a:solidFill>
                  <a:schemeClr val="bg1"/>
                </a:solidFill>
              </a:rPr>
              <a:t>Proxemika</a:t>
            </a:r>
            <a:endParaRPr lang="sk-SK" dirty="0" smtClean="0">
              <a:solidFill>
                <a:schemeClr val="bg1"/>
              </a:solidFill>
            </a:endParaRPr>
          </a:p>
          <a:p>
            <a:r>
              <a:rPr lang="sk-SK" dirty="0" smtClean="0">
                <a:solidFill>
                  <a:schemeClr val="bg1"/>
                </a:solidFill>
              </a:rPr>
              <a:t>Osoby, ktoré spolu komunikujú, stoja alebo sedia v určitej vzdialenosti. Niekedy sú tieto vzdialenosti väčšie, niekedy menšie. Otázkami komunikačnej vzdialenosti sa zaoberá </a:t>
            </a:r>
            <a:r>
              <a:rPr lang="sk-SK" dirty="0" err="1" smtClean="0">
                <a:solidFill>
                  <a:schemeClr val="bg1"/>
                </a:solidFill>
              </a:rPr>
              <a:t>proxemika</a:t>
            </a:r>
            <a:r>
              <a:rPr lang="sk-SK" dirty="0" smtClean="0">
                <a:solidFill>
                  <a:schemeClr val="bg1"/>
                </a:solidFill>
              </a:rPr>
              <a:t> alebo aj teritoriálny imperatív. Pojednáva o </a:t>
            </a:r>
            <a:r>
              <a:rPr lang="sk-SK" dirty="0" err="1" smtClean="0">
                <a:solidFill>
                  <a:schemeClr val="bg1"/>
                </a:solidFill>
              </a:rPr>
              <a:t>mimoslovnom</a:t>
            </a:r>
            <a:r>
              <a:rPr lang="sk-SK" dirty="0" smtClean="0">
                <a:solidFill>
                  <a:schemeClr val="bg1"/>
                </a:solidFill>
              </a:rPr>
              <a:t> komunikovaní pomocou oddialenia alebo priblíženia.</a:t>
            </a:r>
          </a:p>
          <a:p>
            <a:endParaRPr lang="sk-SK" dirty="0"/>
          </a:p>
        </p:txBody>
      </p:sp>
      <p:sp>
        <p:nvSpPr>
          <p:cNvPr id="3" name="Nadpis 2"/>
          <p:cNvSpPr>
            <a:spLocks noGrp="1"/>
          </p:cNvSpPr>
          <p:nvPr>
            <p:ph type="title"/>
          </p:nvPr>
        </p:nvSpPr>
        <p:spPr>
          <a:xfrm>
            <a:off x="457200" y="152400"/>
            <a:ext cx="8229600" cy="1620416"/>
          </a:xfrm>
        </p:spPr>
        <p:txBody>
          <a:bodyPr>
            <a:normAutofit/>
          </a:bodyPr>
          <a:lstStyle/>
          <a:p>
            <a:pPr algn="ctr"/>
            <a:r>
              <a:rPr lang="sk-SK" dirty="0" smtClean="0">
                <a:solidFill>
                  <a:schemeClr val="accent3">
                    <a:lumMod val="50000"/>
                  </a:schemeClr>
                </a:solidFill>
              </a:rPr>
              <a:t>Reč očí</a:t>
            </a:r>
            <a:r>
              <a:rPr lang="sk-SK" dirty="0" smtClean="0">
                <a:solidFill>
                  <a:schemeClr val="accent3">
                    <a:lumMod val="50000"/>
                  </a:schemeClr>
                </a:solidFill>
              </a:rPr>
              <a:t/>
            </a:r>
            <a:br>
              <a:rPr lang="sk-SK" dirty="0" smtClean="0">
                <a:solidFill>
                  <a:schemeClr val="accent3">
                    <a:lumMod val="50000"/>
                  </a:schemeClr>
                </a:solidFill>
              </a:rPr>
            </a:br>
            <a:endParaRPr lang="sk-SK" dirty="0">
              <a:solidFill>
                <a:schemeClr val="accent3">
                  <a:lumMod val="50000"/>
                </a:schemeClr>
              </a:solidFill>
            </a:endParaRPr>
          </a:p>
        </p:txBody>
      </p:sp>
      <p:pic>
        <p:nvPicPr>
          <p:cNvPr id="2050" name="Picture 2" descr="http://www.gify.nou.cz/smajlici_soubory/q23.gif"/>
          <p:cNvPicPr>
            <a:picLocks noChangeAspect="1" noChangeArrowheads="1" noCrop="1"/>
          </p:cNvPicPr>
          <p:nvPr/>
        </p:nvPicPr>
        <p:blipFill>
          <a:blip r:embed="rId2" cstate="print"/>
          <a:srcRect/>
          <a:stretch>
            <a:fillRect/>
          </a:stretch>
        </p:blipFill>
        <p:spPr bwMode="auto">
          <a:xfrm>
            <a:off x="2195736" y="692696"/>
            <a:ext cx="504056" cy="504056"/>
          </a:xfrm>
          <a:prstGeom prst="rect">
            <a:avLst/>
          </a:prstGeom>
          <a:noFill/>
        </p:spPr>
      </p:pic>
      <p:pic>
        <p:nvPicPr>
          <p:cNvPr id="2052" name="Picture 4" descr="http://www.gify.nou.cz/smajlici_soubory/z84.gif"/>
          <p:cNvPicPr>
            <a:picLocks noChangeAspect="1" noChangeArrowheads="1" noCrop="1"/>
          </p:cNvPicPr>
          <p:nvPr/>
        </p:nvPicPr>
        <p:blipFill>
          <a:blip r:embed="rId3" cstate="print"/>
          <a:srcRect/>
          <a:stretch>
            <a:fillRect/>
          </a:stretch>
        </p:blipFill>
        <p:spPr bwMode="auto">
          <a:xfrm>
            <a:off x="6156176" y="835572"/>
            <a:ext cx="216024" cy="216024"/>
          </a:xfrm>
          <a:prstGeom prst="rect">
            <a:avLst/>
          </a:prstGeom>
          <a:noFill/>
        </p:spPr>
      </p:pic>
      <p:pic>
        <p:nvPicPr>
          <p:cNvPr id="2054" name="Picture 6" descr="http://www.gify.nou.cz/smajlici_soubory/z278.gif"/>
          <p:cNvPicPr>
            <a:picLocks noChangeAspect="1" noChangeArrowheads="1" noCrop="1"/>
          </p:cNvPicPr>
          <p:nvPr/>
        </p:nvPicPr>
        <p:blipFill>
          <a:blip r:embed="rId4" cstate="print"/>
          <a:srcRect/>
          <a:stretch>
            <a:fillRect/>
          </a:stretch>
        </p:blipFill>
        <p:spPr bwMode="auto">
          <a:xfrm>
            <a:off x="7020272" y="907580"/>
            <a:ext cx="216024" cy="216024"/>
          </a:xfrm>
          <a:prstGeom prst="rect">
            <a:avLst/>
          </a:prstGeom>
          <a:noFill/>
        </p:spPr>
      </p:pic>
      <p:pic>
        <p:nvPicPr>
          <p:cNvPr id="2056" name="Picture 8" descr="http://www.gify.nou.cz/smajlici_soubory/34.gif"/>
          <p:cNvPicPr>
            <a:picLocks noChangeAspect="1" noChangeArrowheads="1" noCrop="1"/>
          </p:cNvPicPr>
          <p:nvPr/>
        </p:nvPicPr>
        <p:blipFill>
          <a:blip r:embed="rId5" cstate="print"/>
          <a:srcRect/>
          <a:stretch>
            <a:fillRect/>
          </a:stretch>
        </p:blipFill>
        <p:spPr bwMode="auto">
          <a:xfrm>
            <a:off x="1187624" y="763564"/>
            <a:ext cx="288032" cy="288032"/>
          </a:xfrm>
          <a:prstGeom prst="rect">
            <a:avLst/>
          </a:prstGeom>
          <a:noFill/>
        </p:spPr>
      </p:pic>
      <p:pic>
        <p:nvPicPr>
          <p:cNvPr id="2058" name="Picture 10" descr="http://bestpage.sk/smiles-maly/smiles-bestpage-sk-191.GIF"/>
          <p:cNvPicPr>
            <a:picLocks noChangeAspect="1" noChangeArrowheads="1" noCrop="1"/>
          </p:cNvPicPr>
          <p:nvPr/>
        </p:nvPicPr>
        <p:blipFill>
          <a:blip r:embed="rId6" cstate="print"/>
          <a:srcRect/>
          <a:stretch>
            <a:fillRect/>
          </a:stretch>
        </p:blipFill>
        <p:spPr bwMode="auto">
          <a:xfrm>
            <a:off x="8028384" y="835572"/>
            <a:ext cx="216024" cy="21602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620688"/>
            <a:ext cx="8280920" cy="5832647"/>
          </a:xfrm>
        </p:spPr>
        <p:txBody>
          <a:bodyPr>
            <a:normAutofit/>
          </a:bodyPr>
          <a:lstStyle/>
          <a:p>
            <a:pPr>
              <a:buNone/>
            </a:pPr>
            <a:r>
              <a:rPr lang="pl-PL" sz="4800" dirty="0" smtClean="0">
                <a:solidFill>
                  <a:schemeClr val="bg1"/>
                </a:solidFill>
              </a:rPr>
              <a:t>Motto</a:t>
            </a:r>
            <a:r>
              <a:rPr lang="pl-PL" sz="4800" dirty="0" smtClean="0">
                <a:solidFill>
                  <a:schemeClr val="bg1"/>
                </a:solidFill>
              </a:rPr>
              <a:t>:</a:t>
            </a:r>
          </a:p>
          <a:p>
            <a:pPr>
              <a:buNone/>
            </a:pPr>
            <a:r>
              <a:rPr lang="pl-PL" sz="4800" dirty="0" smtClean="0">
                <a:solidFill>
                  <a:schemeClr val="accent2">
                    <a:lumMod val="50000"/>
                  </a:schemeClr>
                </a:solidFill>
              </a:rPr>
              <a:t>“</a:t>
            </a:r>
            <a:r>
              <a:rPr lang="pl-PL" sz="4800" dirty="0" smtClean="0">
                <a:solidFill>
                  <a:schemeClr val="accent2">
                    <a:lumMod val="50000"/>
                  </a:schemeClr>
                </a:solidFill>
              </a:rPr>
              <a:t>Komunikácia je umenie,ktorému sa dá naučiť.”</a:t>
            </a:r>
          </a:p>
          <a:p>
            <a:pPr algn="ctr">
              <a:buNone/>
            </a:pPr>
            <a:endParaRPr lang="sk-SK" sz="4800" dirty="0" smtClean="0">
              <a:solidFill>
                <a:schemeClr val="tx2">
                  <a:lumMod val="10000"/>
                </a:schemeClr>
              </a:solidFill>
            </a:endParaRPr>
          </a:p>
          <a:p>
            <a:pPr algn="ctr">
              <a:buNone/>
            </a:pPr>
            <a:r>
              <a:rPr lang="sk-SK" sz="5700" dirty="0" smtClean="0">
                <a:solidFill>
                  <a:schemeClr val="tx2">
                    <a:lumMod val="10000"/>
                  </a:schemeClr>
                </a:solidFill>
              </a:rPr>
              <a:t>Ďakujem za pozornosť</a:t>
            </a:r>
          </a:p>
          <a:p>
            <a:pPr algn="ctr">
              <a:buNone/>
            </a:pPr>
            <a:endParaRPr lang="sk-SK" sz="4800" dirty="0" smtClean="0">
              <a:solidFill>
                <a:schemeClr val="tx2">
                  <a:lumMod val="10000"/>
                </a:schemeClr>
              </a:solidFill>
            </a:endParaRPr>
          </a:p>
          <a:p>
            <a:pPr algn="ctr">
              <a:buNone/>
            </a:pPr>
            <a:endParaRPr lang="sk-SK" sz="4800" dirty="0" smtClean="0">
              <a:solidFill>
                <a:schemeClr val="tx2">
                  <a:lumMod val="10000"/>
                </a:schemeClr>
              </a:solidFill>
            </a:endParaRPr>
          </a:p>
          <a:p>
            <a:pPr algn="ctr">
              <a:buNone/>
            </a:pPr>
            <a:endParaRPr lang="sk-SK" sz="4800" dirty="0">
              <a:solidFill>
                <a:schemeClr val="tx2">
                  <a:lumMod val="10000"/>
                </a:schemeClr>
              </a:solidFill>
            </a:endParaRPr>
          </a:p>
        </p:txBody>
      </p:sp>
      <p:pic>
        <p:nvPicPr>
          <p:cNvPr id="1028" name="Picture 4" descr="http://www.gify.nou.cz/smajlici_soubory/zz1.gif"/>
          <p:cNvPicPr>
            <a:picLocks noChangeAspect="1" noChangeArrowheads="1" noCrop="1"/>
          </p:cNvPicPr>
          <p:nvPr/>
        </p:nvPicPr>
        <p:blipFill>
          <a:blip r:embed="rId2" cstate="print"/>
          <a:srcRect/>
          <a:stretch>
            <a:fillRect/>
          </a:stretch>
        </p:blipFill>
        <p:spPr bwMode="auto">
          <a:xfrm>
            <a:off x="7956376" y="4207821"/>
            <a:ext cx="648072" cy="27577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148</TotalTime>
  <Words>250</Words>
  <Application>Microsoft Office PowerPoint</Application>
  <PresentationFormat>Prezentácia na obrazovke (4:3)</PresentationFormat>
  <Paragraphs>34</Paragraphs>
  <Slides>7</Slides>
  <Notes>0</Notes>
  <HiddenSlides>0</HiddenSlides>
  <MMClips>0</MMClips>
  <ScaleCrop>false</ScaleCrop>
  <HeadingPairs>
    <vt:vector size="4" baseType="variant">
      <vt:variant>
        <vt:lpstr>Motív</vt:lpstr>
      </vt:variant>
      <vt:variant>
        <vt:i4>1</vt:i4>
      </vt:variant>
      <vt:variant>
        <vt:lpstr>Nadpisy snímok</vt:lpstr>
      </vt:variant>
      <vt:variant>
        <vt:i4>7</vt:i4>
      </vt:variant>
    </vt:vector>
  </HeadingPairs>
  <TitlesOfParts>
    <vt:vector size="8" baseType="lpstr">
      <vt:lpstr>Papier</vt:lpstr>
      <vt:lpstr>Neverbálna komunikácia </vt:lpstr>
      <vt:lpstr>Neverbálna komunikácia </vt:lpstr>
      <vt:lpstr>Neverbálne prejavy sa delia do skupín:</vt:lpstr>
      <vt:lpstr>Mimika </vt:lpstr>
      <vt:lpstr>Na základe radu vedeckých štúdií skúmajúcich komunikačnú funkciu ľudskej tváre sa zistilo sedem kategórií citových stavov, ktoré možno identifikovať v ľudskej tvári:</vt:lpstr>
      <vt:lpstr>Reč očí </vt:lpstr>
      <vt:lpstr>Snímka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Neverbálna komunikácia</dc:title>
  <dc:creator>Ivana Stana</dc:creator>
  <cp:lastModifiedBy>Ivana Stana</cp:lastModifiedBy>
  <cp:revision>15</cp:revision>
  <dcterms:created xsi:type="dcterms:W3CDTF">2014-11-29T18:32:31Z</dcterms:created>
  <dcterms:modified xsi:type="dcterms:W3CDTF">2014-11-29T21:01:16Z</dcterms:modified>
</cp:coreProperties>
</file>